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84" r:id="rId5"/>
    <p:sldId id="260" r:id="rId6"/>
    <p:sldId id="285" r:id="rId7"/>
    <p:sldId id="286" r:id="rId8"/>
    <p:sldId id="261" r:id="rId9"/>
    <p:sldId id="262" r:id="rId10"/>
    <p:sldId id="263" r:id="rId11"/>
    <p:sldId id="287" r:id="rId12"/>
    <p:sldId id="264" r:id="rId13"/>
    <p:sldId id="288" r:id="rId14"/>
    <p:sldId id="289" r:id="rId15"/>
    <p:sldId id="265" r:id="rId16"/>
    <p:sldId id="290" r:id="rId17"/>
    <p:sldId id="291" r:id="rId18"/>
    <p:sldId id="267" r:id="rId19"/>
    <p:sldId id="268" r:id="rId20"/>
    <p:sldId id="292" r:id="rId21"/>
    <p:sldId id="270" r:id="rId22"/>
    <p:sldId id="293" r:id="rId23"/>
    <p:sldId id="271" r:id="rId24"/>
    <p:sldId id="295" r:id="rId25"/>
    <p:sldId id="294" r:id="rId26"/>
    <p:sldId id="296" r:id="rId27"/>
    <p:sldId id="273" r:id="rId28"/>
    <p:sldId id="274" r:id="rId29"/>
    <p:sldId id="297" r:id="rId30"/>
    <p:sldId id="298" r:id="rId31"/>
    <p:sldId id="299" r:id="rId32"/>
    <p:sldId id="276" r:id="rId33"/>
    <p:sldId id="278" r:id="rId34"/>
    <p:sldId id="279" r:id="rId35"/>
    <p:sldId id="300" r:id="rId36"/>
    <p:sldId id="302" r:id="rId37"/>
    <p:sldId id="301" r:id="rId38"/>
    <p:sldId id="280" r:id="rId39"/>
    <p:sldId id="281" r:id="rId40"/>
    <p:sldId id="303" r:id="rId41"/>
    <p:sldId id="282" r:id="rId42"/>
    <p:sldId id="304" r:id="rId43"/>
    <p:sldId id="283" r:id="rId44"/>
    <p:sldId id="305" r:id="rId45"/>
    <p:sldId id="258" r:id="rId46"/>
    <p:sldId id="259"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17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66FF99"/>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5" name="Content Placeholder 4"/>
          <p:cNvSpPr>
            <a:spLocks noGrp="1"/>
          </p:cNvSpPr>
          <p:nvPr>
            <p:ph idx="1"/>
          </p:nvPr>
        </p:nvSpPr>
        <p:spPr>
          <a:xfrm>
            <a:off x="512127" y="359725"/>
            <a:ext cx="8229600" cy="5867400"/>
          </a:xfrm>
        </p:spPr>
        <p:txBody>
          <a:bodyPr>
            <a:normAutofit fontScale="85000" lnSpcReduction="20000"/>
          </a:bodyPr>
          <a:lstStyle/>
          <a:p>
            <a:pPr marL="0" indent="0" algn="ctr" rtl="1">
              <a:lnSpc>
                <a:spcPct val="110000"/>
              </a:lnSpc>
              <a:buNone/>
            </a:pPr>
            <a:r>
              <a:rPr lang="ar-IQ" sz="4400" b="1" dirty="0" smtClean="0">
                <a:solidFill>
                  <a:srgbClr val="2350CF"/>
                </a:solidFill>
              </a:rPr>
              <a:t> </a:t>
            </a:r>
            <a:endParaRPr lang="ar-IQ" sz="4400" b="1" dirty="0">
              <a:solidFill>
                <a:srgbClr val="2350CF"/>
              </a:solidFill>
            </a:endParaRPr>
          </a:p>
          <a:p>
            <a:pPr marL="0" indent="0" algn="ctr" rtl="1">
              <a:lnSpc>
                <a:spcPct val="110000"/>
              </a:lnSpc>
              <a:buNone/>
            </a:pPr>
            <a:endParaRPr lang="ar-IQ" sz="3800" b="1" dirty="0" smtClean="0">
              <a:solidFill>
                <a:srgbClr val="2350CF"/>
              </a:solidFill>
              <a:cs typeface="+mj-cs"/>
            </a:endParaRPr>
          </a:p>
          <a:p>
            <a:pPr marL="0" indent="0" algn="ctr" rtl="1">
              <a:lnSpc>
                <a:spcPct val="110000"/>
              </a:lnSpc>
              <a:buNone/>
            </a:pPr>
            <a:r>
              <a:rPr lang="ar-IQ" sz="3800" b="1" dirty="0" smtClean="0">
                <a:solidFill>
                  <a:srgbClr val="2350CF"/>
                </a:solidFill>
                <a:cs typeface="+mj-cs"/>
              </a:rPr>
              <a:t>انتاج </a:t>
            </a:r>
            <a:r>
              <a:rPr lang="ar-IQ" sz="3800" b="1" dirty="0">
                <a:solidFill>
                  <a:srgbClr val="2350CF"/>
                </a:solidFill>
                <a:cs typeface="+mj-cs"/>
              </a:rPr>
              <a:t>خضر/1</a:t>
            </a:r>
            <a:endParaRPr lang="ar-IQ" sz="3800" dirty="0">
              <a:cs typeface="+mj-cs"/>
            </a:endParaRPr>
          </a:p>
          <a:p>
            <a:pPr marL="0" indent="0" algn="ctr" rtl="1">
              <a:lnSpc>
                <a:spcPct val="110000"/>
              </a:lnSpc>
              <a:buNone/>
            </a:pPr>
            <a:r>
              <a:rPr lang="ar-IQ" sz="3800" dirty="0">
                <a:cs typeface="+mj-cs"/>
              </a:rPr>
              <a:t>الاستاذ المساعد الدكتور نوال مهدي حمود</a:t>
            </a:r>
          </a:p>
          <a:p>
            <a:pPr marL="0" indent="0" algn="ctr" rtl="1">
              <a:lnSpc>
                <a:spcPct val="110000"/>
              </a:lnSpc>
              <a:buNone/>
            </a:pPr>
            <a:r>
              <a:rPr lang="ar-IQ" sz="3800" dirty="0">
                <a:solidFill>
                  <a:srgbClr val="FF0000"/>
                </a:solidFill>
                <a:cs typeface="+mj-cs"/>
              </a:rPr>
              <a:t>قسم البستنة وهندسة الحدائق</a:t>
            </a:r>
          </a:p>
          <a:p>
            <a:pPr marL="0" indent="0" algn="ctr" rtl="1">
              <a:lnSpc>
                <a:spcPct val="110000"/>
              </a:lnSpc>
              <a:buNone/>
            </a:pPr>
            <a:r>
              <a:rPr lang="ar-IQ" sz="3800" dirty="0">
                <a:cs typeface="+mj-cs"/>
              </a:rPr>
              <a:t>كلية الزراعة/ </a:t>
            </a:r>
            <a:r>
              <a:rPr lang="ar-IQ" sz="3800" dirty="0">
                <a:solidFill>
                  <a:srgbClr val="FF0000"/>
                </a:solidFill>
                <a:cs typeface="+mj-cs"/>
              </a:rPr>
              <a:t>جامعة البصرة</a:t>
            </a:r>
            <a:endParaRPr lang="ar-IQ" sz="3800" dirty="0">
              <a:cs typeface="+mj-cs"/>
            </a:endParaRPr>
          </a:p>
          <a:p>
            <a:pPr marL="0" indent="0" algn="ctr" rtl="1">
              <a:lnSpc>
                <a:spcPct val="110000"/>
              </a:lnSpc>
              <a:buNone/>
            </a:pPr>
            <a:r>
              <a:rPr lang="ar-IQ" sz="3800" dirty="0">
                <a:cs typeface="+mj-cs"/>
              </a:rPr>
              <a:t>البصرة – </a:t>
            </a:r>
            <a:r>
              <a:rPr lang="ar-IQ" sz="3800" dirty="0">
                <a:solidFill>
                  <a:srgbClr val="FF0000"/>
                </a:solidFill>
                <a:cs typeface="+mj-cs"/>
              </a:rPr>
              <a:t>العراق</a:t>
            </a:r>
          </a:p>
          <a:p>
            <a:pPr marL="0" indent="0" algn="ctr" rtl="1">
              <a:lnSpc>
                <a:spcPct val="110000"/>
              </a:lnSpc>
              <a:buNone/>
            </a:pPr>
            <a:r>
              <a:rPr lang="en-US" sz="3800" dirty="0">
                <a:solidFill>
                  <a:srgbClr val="FF0000"/>
                </a:solidFill>
                <a:cs typeface="+mj-cs"/>
              </a:rPr>
              <a:t>2022 – 2021 </a:t>
            </a:r>
            <a:r>
              <a:rPr lang="ar-IQ" sz="3800" dirty="0">
                <a:cs typeface="+mj-cs"/>
              </a:rPr>
              <a:t> </a:t>
            </a:r>
          </a:p>
          <a:p>
            <a:pPr marL="0" indent="0" algn="ctr" rtl="1">
              <a:lnSpc>
                <a:spcPct val="110000"/>
              </a:lnSpc>
              <a:buNone/>
            </a:pPr>
            <a:r>
              <a:rPr lang="ar-IQ" sz="3800" dirty="0" smtClean="0">
                <a:solidFill>
                  <a:srgbClr val="FF0000"/>
                </a:solidFill>
                <a:cs typeface="+mj-cs"/>
              </a:rPr>
              <a:t>م10 </a:t>
            </a:r>
            <a:r>
              <a:rPr lang="ar-IQ" sz="3800" dirty="0">
                <a:solidFill>
                  <a:srgbClr val="FF0000"/>
                </a:solidFill>
                <a:cs typeface="+mj-cs"/>
              </a:rPr>
              <a:t>الاحد </a:t>
            </a:r>
            <a:r>
              <a:rPr lang="ar-IQ" sz="3800" dirty="0" smtClean="0">
                <a:solidFill>
                  <a:srgbClr val="FF0000"/>
                </a:solidFill>
                <a:cs typeface="+mj-cs"/>
              </a:rPr>
              <a:t>19/ </a:t>
            </a:r>
            <a:r>
              <a:rPr lang="ar-IQ" sz="3800" dirty="0">
                <a:solidFill>
                  <a:srgbClr val="FF0000"/>
                </a:solidFill>
                <a:cs typeface="+mj-cs"/>
              </a:rPr>
              <a:t>12/ </a:t>
            </a:r>
            <a:r>
              <a:rPr lang="ar-IQ" sz="3800" dirty="0" smtClean="0">
                <a:solidFill>
                  <a:srgbClr val="FF0000"/>
                </a:solidFill>
                <a:cs typeface="+mj-cs"/>
              </a:rPr>
              <a:t>2021</a:t>
            </a:r>
          </a:p>
          <a:p>
            <a:pPr marL="0" indent="0" algn="ctr" rtl="1">
              <a:lnSpc>
                <a:spcPct val="110000"/>
              </a:lnSpc>
              <a:buNone/>
            </a:pPr>
            <a:r>
              <a:rPr lang="en-US" sz="4400" dirty="0"/>
              <a:t>albayatyNawal@gmail.com</a:t>
            </a:r>
          </a:p>
          <a:p>
            <a:pPr marL="0" indent="0" algn="ctr" rtl="1">
              <a:lnSpc>
                <a:spcPct val="110000"/>
              </a:lnSpc>
              <a:buNone/>
            </a:pPr>
            <a:endParaRPr lang="ar-IQ" sz="4400" dirty="0">
              <a:solidFill>
                <a:srgbClr val="FF0000"/>
              </a:solidFill>
            </a:endParaRPr>
          </a:p>
          <a:p>
            <a:pPr marL="0" indent="0" algn="r" rtl="1">
              <a:buNone/>
            </a:pPr>
            <a:endParaRPr lang="en-US" dirty="0">
              <a:cs typeface="+mj-cs"/>
            </a:endParaRPr>
          </a:p>
        </p:txBody>
      </p:sp>
      <p:pic>
        <p:nvPicPr>
          <p:cNvPr id="6" name="صورة 1"/>
          <p:cNvPicPr/>
          <p:nvPr/>
        </p:nvPicPr>
        <p:blipFill>
          <a:blip r:embed="rId2" cstate="print">
            <a:extLst>
              <a:ext uri="{28A0092B-C50C-407E-A947-70E740481C1C}">
                <a14:useLocalDpi xmlns:a14="http://schemas.microsoft.com/office/drawing/2010/main" val="0"/>
              </a:ext>
            </a:extLst>
          </a:blip>
          <a:stretch>
            <a:fillRect/>
          </a:stretch>
        </p:blipFill>
        <p:spPr>
          <a:xfrm>
            <a:off x="4626927" y="589913"/>
            <a:ext cx="916623" cy="849312"/>
          </a:xfrm>
          <a:prstGeom prst="rect">
            <a:avLst/>
          </a:prstGeom>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1821" y="359725"/>
            <a:ext cx="1079500" cy="1079500"/>
          </a:xfrm>
          <a:prstGeom prst="rect">
            <a:avLst/>
          </a:prstGeom>
          <a:noFill/>
          <a:ln>
            <a:noFill/>
          </a:ln>
        </p:spPr>
      </p:pic>
    </p:spTree>
    <p:extLst>
      <p:ext uri="{BB962C8B-B14F-4D97-AF65-F5344CB8AC3E}">
        <p14:creationId xmlns:p14="http://schemas.microsoft.com/office/powerpoint/2010/main" val="2106282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457200" y="304800"/>
            <a:ext cx="8229600" cy="6477000"/>
          </a:xfrm>
        </p:spPr>
        <p:txBody>
          <a:bodyPr>
            <a:noAutofit/>
          </a:bodyPr>
          <a:lstStyle/>
          <a:p>
            <a:pPr lvl="0" algn="just" rtl="1">
              <a:lnSpc>
                <a:spcPct val="150000"/>
              </a:lnSpc>
              <a:spcBef>
                <a:spcPts val="0"/>
              </a:spcBef>
              <a:buFont typeface="Wingdings" panose="05000000000000000000" pitchFamily="2" charset="2"/>
              <a:buChar char="Ø"/>
            </a:pPr>
            <a:r>
              <a:rPr lang="ar-SA" sz="2400" b="1" dirty="0">
                <a:solidFill>
                  <a:srgbClr val="C00000"/>
                </a:solidFill>
                <a:latin typeface="Times New Roman"/>
                <a:ea typeface="Times New Roman"/>
                <a:cs typeface="+mj-cs"/>
              </a:rPr>
              <a:t>كمية التقاوي</a:t>
            </a:r>
            <a:endParaRPr lang="en-US" sz="2400" dirty="0">
              <a:solidFill>
                <a:srgbClr val="C00000"/>
              </a:solidFill>
              <a:latin typeface="Times New Roman"/>
              <a:ea typeface="Times New Roman"/>
              <a:cs typeface="+mj-cs"/>
            </a:endParaRPr>
          </a:p>
          <a:p>
            <a:pPr marR="0" algn="just" rtl="1">
              <a:lnSpc>
                <a:spcPct val="150000"/>
              </a:lnSpc>
              <a:spcBef>
                <a:spcPts val="0"/>
              </a:spcBef>
              <a:spcAft>
                <a:spcPts val="0"/>
              </a:spcAft>
            </a:pPr>
            <a:r>
              <a:rPr lang="ar-SA" sz="2400" dirty="0" smtClean="0">
                <a:cs typeface="+mj-cs"/>
              </a:rPr>
              <a:t>يحتاج </a:t>
            </a:r>
            <a:r>
              <a:rPr lang="ar-SA" sz="2400" dirty="0">
                <a:cs typeface="+mj-cs"/>
              </a:rPr>
              <a:t>الدونم 200 – 300غم من البذور التي تعطي 25 – 30  الف شتلة، </a:t>
            </a:r>
            <a:endParaRPr lang="ar-IQ" sz="2400" dirty="0" smtClean="0">
              <a:cs typeface="+mj-cs"/>
            </a:endParaRPr>
          </a:p>
          <a:p>
            <a:pPr marR="0" algn="just" rtl="1">
              <a:lnSpc>
                <a:spcPct val="150000"/>
              </a:lnSpc>
              <a:spcBef>
                <a:spcPts val="0"/>
              </a:spcBef>
              <a:spcAft>
                <a:spcPts val="0"/>
              </a:spcAft>
            </a:pPr>
            <a:r>
              <a:rPr lang="ar-SA" sz="2400" dirty="0" smtClean="0">
                <a:cs typeface="+mj-cs"/>
              </a:rPr>
              <a:t>لا </a:t>
            </a:r>
            <a:r>
              <a:rPr lang="ar-SA" sz="2400" dirty="0">
                <a:cs typeface="+mj-cs"/>
              </a:rPr>
              <a:t>تنمو البذور اذا ارتفعت درجة الحرارة عن 30م</a:t>
            </a:r>
            <a:r>
              <a:rPr lang="en-US" sz="2400" dirty="0">
                <a:cs typeface="+mj-cs"/>
                <a:sym typeface="Symbol"/>
              </a:rPr>
              <a:t></a:t>
            </a:r>
            <a:r>
              <a:rPr lang="ar-SA" sz="2400" dirty="0">
                <a:cs typeface="+mj-cs"/>
              </a:rPr>
              <a:t> </a:t>
            </a:r>
            <a:endParaRPr lang="ar-IQ" sz="2400" dirty="0" smtClean="0">
              <a:cs typeface="+mj-cs"/>
            </a:endParaRPr>
          </a:p>
          <a:p>
            <a:pPr marR="0" algn="just" rtl="1">
              <a:lnSpc>
                <a:spcPct val="150000"/>
              </a:lnSpc>
              <a:spcBef>
                <a:spcPts val="0"/>
              </a:spcBef>
              <a:spcAft>
                <a:spcPts val="0"/>
              </a:spcAft>
            </a:pPr>
            <a:r>
              <a:rPr lang="ar-SA" sz="2400" dirty="0" smtClean="0">
                <a:cs typeface="+mj-cs"/>
              </a:rPr>
              <a:t>كما </a:t>
            </a:r>
            <a:r>
              <a:rPr lang="ar-SA" sz="2400" dirty="0">
                <a:cs typeface="+mj-cs"/>
              </a:rPr>
              <a:t>ان نسبة الانبات في البذور القديمة تكون مرتفعة مقارنة بالبذور </a:t>
            </a:r>
            <a:r>
              <a:rPr lang="ar-SA" sz="2400" dirty="0" smtClean="0">
                <a:cs typeface="+mj-cs"/>
              </a:rPr>
              <a:t>الحديثة</a:t>
            </a:r>
            <a:endParaRPr lang="ar-IQ" sz="2400" dirty="0" smtClean="0">
              <a:cs typeface="+mj-cs"/>
            </a:endParaRPr>
          </a:p>
          <a:p>
            <a:pPr marR="0" algn="just" rtl="1">
              <a:lnSpc>
                <a:spcPct val="150000"/>
              </a:lnSpc>
              <a:spcBef>
                <a:spcPts val="0"/>
              </a:spcBef>
              <a:spcAft>
                <a:spcPts val="0"/>
              </a:spcAft>
            </a:pPr>
            <a:r>
              <a:rPr lang="ar-SA" sz="2400" dirty="0" smtClean="0">
                <a:cs typeface="+mj-cs"/>
              </a:rPr>
              <a:t> </a:t>
            </a:r>
            <a:r>
              <a:rPr lang="ar-SA" sz="2400" dirty="0">
                <a:cs typeface="+mj-cs"/>
              </a:rPr>
              <a:t>لان الاخيرة لا تنبت على درجة 18 – 20م◦ وهي الدرجة الملائمة للانبات لانها تدخل في طور </a:t>
            </a:r>
            <a:r>
              <a:rPr lang="ar-SA" sz="2400" dirty="0" smtClean="0">
                <a:cs typeface="+mj-cs"/>
              </a:rPr>
              <a:t>السكون</a:t>
            </a:r>
            <a:endParaRPr lang="ar-IQ" sz="2400" dirty="0" smtClean="0">
              <a:cs typeface="+mj-cs"/>
            </a:endParaRPr>
          </a:p>
          <a:p>
            <a:pPr marR="0" algn="just" rtl="1">
              <a:lnSpc>
                <a:spcPct val="150000"/>
              </a:lnSpc>
              <a:spcBef>
                <a:spcPts val="0"/>
              </a:spcBef>
              <a:spcAft>
                <a:spcPts val="0"/>
              </a:spcAft>
            </a:pPr>
            <a:r>
              <a:rPr lang="ar-SA" sz="2400" dirty="0" smtClean="0">
                <a:cs typeface="+mj-cs"/>
              </a:rPr>
              <a:t> </a:t>
            </a:r>
            <a:r>
              <a:rPr lang="ar-SA" sz="2400" dirty="0">
                <a:cs typeface="+mj-cs"/>
              </a:rPr>
              <a:t>لذا إما ان تستخدم بذور عمرها 1 – 2 سنة, </a:t>
            </a:r>
            <a:endParaRPr lang="ar-IQ" sz="2400" dirty="0" smtClean="0">
              <a:cs typeface="+mj-cs"/>
            </a:endParaRPr>
          </a:p>
          <a:p>
            <a:pPr marR="0" algn="just" rtl="1">
              <a:lnSpc>
                <a:spcPct val="150000"/>
              </a:lnSpc>
              <a:spcBef>
                <a:spcPts val="0"/>
              </a:spcBef>
              <a:spcAft>
                <a:spcPts val="0"/>
              </a:spcAft>
            </a:pPr>
            <a:r>
              <a:rPr lang="ar-SA" sz="2400" dirty="0" smtClean="0">
                <a:cs typeface="+mj-cs"/>
              </a:rPr>
              <a:t>أو </a:t>
            </a:r>
            <a:r>
              <a:rPr lang="ar-SA" sz="2400" dirty="0">
                <a:cs typeface="+mj-cs"/>
              </a:rPr>
              <a:t>ترطب البذور بالماء وتوضع في الثلاجة على درجة حرارة 4 – 6 م◦ لمدة 4 – 6 أيام قبل زراعتها</a:t>
            </a:r>
            <a:r>
              <a:rPr lang="ar-SA" sz="2400" b="1" dirty="0">
                <a:cs typeface="+mj-cs"/>
              </a:rPr>
              <a:t> </a:t>
            </a:r>
            <a:r>
              <a:rPr lang="ar-SA" sz="2400" dirty="0">
                <a:cs typeface="+mj-cs"/>
              </a:rPr>
              <a:t>لكسر السكون الموجود في البذور،</a:t>
            </a:r>
            <a:r>
              <a:rPr lang="ar-IQ" sz="2400" dirty="0">
                <a:cs typeface="+mj-cs"/>
              </a:rPr>
              <a:t> </a:t>
            </a:r>
            <a:endParaRPr lang="en-US" sz="2400" dirty="0">
              <a:cs typeface="+mj-cs"/>
            </a:endParaRPr>
          </a:p>
        </p:txBody>
      </p:sp>
    </p:spTree>
    <p:extLst>
      <p:ext uri="{BB962C8B-B14F-4D97-AF65-F5344CB8AC3E}">
        <p14:creationId xmlns:p14="http://schemas.microsoft.com/office/powerpoint/2010/main" val="1046924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457200" y="304800"/>
            <a:ext cx="8229600" cy="6477000"/>
          </a:xfrm>
        </p:spPr>
        <p:txBody>
          <a:bodyPr>
            <a:noAutofit/>
          </a:bodyPr>
          <a:lstStyle/>
          <a:p>
            <a:pPr lvl="0" algn="just" rtl="1">
              <a:spcBef>
                <a:spcPts val="0"/>
              </a:spcBef>
              <a:buFont typeface="Wingdings" panose="05000000000000000000" pitchFamily="2" charset="2"/>
              <a:buChar char="Ø"/>
            </a:pPr>
            <a:r>
              <a:rPr lang="ar-SA" sz="2400" b="1" dirty="0">
                <a:solidFill>
                  <a:srgbClr val="C00000"/>
                </a:solidFill>
                <a:latin typeface="Times New Roman"/>
                <a:ea typeface="Times New Roman"/>
                <a:cs typeface="Times New Roman"/>
              </a:rPr>
              <a:t>كمية التقاوي</a:t>
            </a:r>
            <a:endParaRPr lang="en-US" sz="2400" dirty="0">
              <a:solidFill>
                <a:srgbClr val="C00000"/>
              </a:solidFill>
              <a:latin typeface="Times New Roman"/>
              <a:ea typeface="Times New Roman"/>
            </a:endParaRPr>
          </a:p>
          <a:p>
            <a:pPr marR="0" algn="just" rtl="1">
              <a:lnSpc>
                <a:spcPct val="150000"/>
              </a:lnSpc>
              <a:spcBef>
                <a:spcPts val="0"/>
              </a:spcBef>
              <a:spcAft>
                <a:spcPts val="0"/>
              </a:spcAft>
            </a:pPr>
            <a:r>
              <a:rPr lang="ar-IQ" sz="2400" dirty="0" smtClean="0">
                <a:cs typeface="+mj-cs"/>
              </a:rPr>
              <a:t>ان </a:t>
            </a:r>
            <a:r>
              <a:rPr lang="ar-IQ" sz="2400" dirty="0">
                <a:cs typeface="+mj-cs"/>
              </a:rPr>
              <a:t>نقع البذور يؤدي الى دخولها في السكون خاصة عند تعرضها الى حرارة مرتفعة في الظلام</a:t>
            </a:r>
            <a:r>
              <a:rPr lang="ar-IQ" sz="2400" b="1" dirty="0">
                <a:cs typeface="+mj-cs"/>
              </a:rPr>
              <a:t>, </a:t>
            </a:r>
            <a:endParaRPr lang="ar-IQ" sz="2400" b="1" dirty="0" smtClean="0">
              <a:cs typeface="+mj-cs"/>
            </a:endParaRPr>
          </a:p>
          <a:p>
            <a:pPr marR="0" algn="just" rtl="1">
              <a:lnSpc>
                <a:spcPct val="150000"/>
              </a:lnSpc>
              <a:spcBef>
                <a:spcPts val="0"/>
              </a:spcBef>
              <a:spcAft>
                <a:spcPts val="0"/>
              </a:spcAft>
            </a:pPr>
            <a:r>
              <a:rPr lang="ar-IQ" sz="2400" dirty="0" smtClean="0">
                <a:cs typeface="+mj-cs"/>
              </a:rPr>
              <a:t>وادى نقعها بالكاينتين </a:t>
            </a:r>
            <a:r>
              <a:rPr lang="en-US" sz="2400" dirty="0" smtClean="0">
                <a:cs typeface="+mj-cs"/>
              </a:rPr>
              <a:t>Kinetin</a:t>
            </a:r>
            <a:r>
              <a:rPr lang="ar-IQ" sz="2400" dirty="0" smtClean="0">
                <a:cs typeface="+mj-cs"/>
              </a:rPr>
              <a:t> بتركيز </a:t>
            </a:r>
            <a:r>
              <a:rPr lang="ar-IQ" sz="2400" dirty="0">
                <a:cs typeface="+mj-cs"/>
              </a:rPr>
              <a:t>100جزء بالمليون لمدة خمسة دقائق على درجة 25◦م </a:t>
            </a:r>
            <a:r>
              <a:rPr lang="ar-IQ" sz="2400" dirty="0" smtClean="0">
                <a:cs typeface="+mj-cs"/>
              </a:rPr>
              <a:t>الى </a:t>
            </a:r>
            <a:r>
              <a:rPr lang="ar-IQ" sz="2400" dirty="0">
                <a:cs typeface="+mj-cs"/>
              </a:rPr>
              <a:t>تحسن </a:t>
            </a:r>
            <a:r>
              <a:rPr lang="ar-IQ" sz="2400" dirty="0" smtClean="0">
                <a:cs typeface="+mj-cs"/>
              </a:rPr>
              <a:t>الانبات،</a:t>
            </a:r>
          </a:p>
          <a:p>
            <a:pPr marR="0" algn="just" rtl="1">
              <a:lnSpc>
                <a:spcPct val="150000"/>
              </a:lnSpc>
              <a:spcBef>
                <a:spcPts val="0"/>
              </a:spcBef>
              <a:spcAft>
                <a:spcPts val="0"/>
              </a:spcAft>
            </a:pPr>
            <a:r>
              <a:rPr lang="ar-IQ" sz="2400" dirty="0" smtClean="0">
                <a:cs typeface="+mj-cs"/>
              </a:rPr>
              <a:t> </a:t>
            </a:r>
            <a:r>
              <a:rPr lang="ar-IQ" sz="2400" dirty="0">
                <a:cs typeface="+mj-cs"/>
              </a:rPr>
              <a:t>ولم تستجيب للمعاملة على درجة 30◦م, </a:t>
            </a:r>
            <a:endParaRPr lang="ar-IQ" sz="2400" dirty="0" smtClean="0">
              <a:cs typeface="+mj-cs"/>
            </a:endParaRPr>
          </a:p>
          <a:p>
            <a:pPr marR="0" algn="just" rtl="1">
              <a:lnSpc>
                <a:spcPct val="150000"/>
              </a:lnSpc>
              <a:spcBef>
                <a:spcPts val="0"/>
              </a:spcBef>
              <a:spcAft>
                <a:spcPts val="0"/>
              </a:spcAft>
            </a:pPr>
            <a:r>
              <a:rPr lang="ar-IQ" sz="2400" dirty="0" smtClean="0">
                <a:cs typeface="+mj-cs"/>
              </a:rPr>
              <a:t>كما </a:t>
            </a:r>
            <a:r>
              <a:rPr lang="ar-IQ" sz="2400" dirty="0">
                <a:cs typeface="+mj-cs"/>
              </a:rPr>
              <a:t>ادت المعاملة بالجبرلين </a:t>
            </a:r>
            <a:r>
              <a:rPr lang="en-US" sz="2400" dirty="0">
                <a:cs typeface="+mj-cs"/>
              </a:rPr>
              <a:t>GA</a:t>
            </a:r>
            <a:r>
              <a:rPr lang="en-US" sz="2400" baseline="-25000" dirty="0">
                <a:cs typeface="+mj-cs"/>
              </a:rPr>
              <a:t>3</a:t>
            </a:r>
            <a:r>
              <a:rPr lang="en-US" sz="2400" dirty="0">
                <a:cs typeface="+mj-cs"/>
              </a:rPr>
              <a:t> </a:t>
            </a:r>
            <a:r>
              <a:rPr lang="ar-IQ" sz="2400" dirty="0">
                <a:cs typeface="+mj-cs"/>
              </a:rPr>
              <a:t>بتركيز 100جزء بالمليون الى تحسين </a:t>
            </a:r>
            <a:r>
              <a:rPr lang="ar-IQ" sz="2400" dirty="0" smtClean="0">
                <a:cs typeface="+mj-cs"/>
              </a:rPr>
              <a:t>الانبات،</a:t>
            </a:r>
            <a:endParaRPr lang="ar-IQ" sz="2400" b="1" dirty="0">
              <a:cs typeface="+mj-cs"/>
            </a:endParaRPr>
          </a:p>
          <a:p>
            <a:pPr marR="0" algn="just" rtl="1">
              <a:lnSpc>
                <a:spcPct val="150000"/>
              </a:lnSpc>
              <a:spcBef>
                <a:spcPts val="0"/>
              </a:spcBef>
              <a:spcAft>
                <a:spcPts val="0"/>
              </a:spcAft>
            </a:pPr>
            <a:r>
              <a:rPr lang="ar-IQ" sz="2400" dirty="0" smtClean="0">
                <a:cs typeface="+mj-cs"/>
              </a:rPr>
              <a:t>اما </a:t>
            </a:r>
            <a:r>
              <a:rPr lang="ar-IQ" sz="2400" dirty="0">
                <a:cs typeface="+mj-cs"/>
              </a:rPr>
              <a:t>بالنسبة الى تغليف البذور </a:t>
            </a:r>
            <a:r>
              <a:rPr lang="en-US" sz="2400" dirty="0">
                <a:cs typeface="+mj-cs"/>
              </a:rPr>
              <a:t>Seed Coating</a:t>
            </a:r>
            <a:r>
              <a:rPr lang="ar-IQ" sz="2400" dirty="0">
                <a:cs typeface="+mj-cs"/>
              </a:rPr>
              <a:t> وتأثيرها على الانبات فقد وجد ان تغليف البذور بنسبة 5 : 1 أو 10 : 1 (طين:بذرة) ادى الى زيادة نسبة الانبات مقارنة بالبذور غير المغلفة</a:t>
            </a:r>
            <a:r>
              <a:rPr lang="ar-IQ" sz="2400" dirty="0" smtClean="0">
                <a:cs typeface="+mj-cs"/>
              </a:rPr>
              <a:t>،</a:t>
            </a:r>
          </a:p>
          <a:p>
            <a:pPr marR="0" algn="just" rtl="1">
              <a:lnSpc>
                <a:spcPct val="150000"/>
              </a:lnSpc>
              <a:spcBef>
                <a:spcPts val="0"/>
              </a:spcBef>
              <a:spcAft>
                <a:spcPts val="0"/>
              </a:spcAft>
            </a:pPr>
            <a:r>
              <a:rPr lang="ar-IQ" sz="2400" dirty="0" smtClean="0">
                <a:cs typeface="+mj-cs"/>
              </a:rPr>
              <a:t> </a:t>
            </a:r>
            <a:r>
              <a:rPr lang="ar-IQ" sz="2400" dirty="0">
                <a:cs typeface="+mj-cs"/>
              </a:rPr>
              <a:t>وعن  تأثير عمق زراعة البذور على نسبة الانبات فقد وجد ان زيادة عمق الزراعة يؤدي الى تأخير الانبات.</a:t>
            </a:r>
            <a:r>
              <a:rPr lang="ar-IQ" sz="2400" b="1" dirty="0">
                <a:cs typeface="+mj-cs"/>
              </a:rPr>
              <a:t> </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30143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a:bodyPr>
          <a:lstStyle/>
          <a:p>
            <a:pPr lvl="0" algn="just" rtl="1">
              <a:lnSpc>
                <a:spcPct val="150000"/>
              </a:lnSpc>
              <a:spcBef>
                <a:spcPts val="0"/>
              </a:spcBef>
              <a:buFont typeface="Wingdings" panose="05000000000000000000" pitchFamily="2" charset="2"/>
              <a:buChar char="Ø"/>
            </a:pPr>
            <a:r>
              <a:rPr lang="ar-SA" sz="2800" b="1" dirty="0">
                <a:solidFill>
                  <a:srgbClr val="C00000"/>
                </a:solidFill>
                <a:latin typeface="Times New Roman"/>
                <a:ea typeface="Times New Roman"/>
                <a:cs typeface="+mj-cs"/>
              </a:rPr>
              <a:t>الزراعة في المشتل والحقل الدائم</a:t>
            </a:r>
            <a:endParaRPr lang="en-US" sz="2800" dirty="0">
              <a:solidFill>
                <a:srgbClr val="C00000"/>
              </a:solidFill>
              <a:latin typeface="Times New Roman"/>
              <a:ea typeface="Times New Roman"/>
              <a:cs typeface="+mj-cs"/>
            </a:endParaRPr>
          </a:p>
          <a:p>
            <a:pPr algn="just" rtl="1">
              <a:lnSpc>
                <a:spcPct val="150000"/>
              </a:lnSpc>
            </a:pPr>
            <a:r>
              <a:rPr lang="ar-SA" sz="2800" dirty="0" smtClean="0">
                <a:cs typeface="+mj-cs"/>
              </a:rPr>
              <a:t>تقسم </a:t>
            </a:r>
            <a:r>
              <a:rPr lang="ar-SA" sz="2800" dirty="0">
                <a:cs typeface="+mj-cs"/>
              </a:rPr>
              <a:t>أرض المشتل الى أحواض 2 × 2 م</a:t>
            </a:r>
            <a:r>
              <a:rPr lang="ar-SA" sz="2800" baseline="30000" dirty="0">
                <a:cs typeface="+mj-cs"/>
              </a:rPr>
              <a:t>2</a:t>
            </a:r>
            <a:r>
              <a:rPr lang="ar-SA" sz="2800" dirty="0">
                <a:cs typeface="+mj-cs"/>
              </a:rPr>
              <a:t> تقريبا″ </a:t>
            </a:r>
            <a:r>
              <a:rPr lang="ar-IQ" sz="2800" dirty="0" smtClean="0">
                <a:cs typeface="+mj-cs"/>
              </a:rPr>
              <a:t>،</a:t>
            </a:r>
          </a:p>
          <a:p>
            <a:pPr algn="just" rtl="1">
              <a:lnSpc>
                <a:spcPct val="150000"/>
              </a:lnSpc>
            </a:pPr>
            <a:r>
              <a:rPr lang="ar-SA" sz="2800" dirty="0" smtClean="0">
                <a:cs typeface="+mj-cs"/>
              </a:rPr>
              <a:t>وتنعم </a:t>
            </a:r>
            <a:r>
              <a:rPr lang="ar-SA" sz="2800" dirty="0">
                <a:cs typeface="+mj-cs"/>
              </a:rPr>
              <a:t>التربة جيدا″ </a:t>
            </a:r>
            <a:endParaRPr lang="ar-IQ" sz="2800" dirty="0" smtClean="0">
              <a:cs typeface="+mj-cs"/>
            </a:endParaRPr>
          </a:p>
          <a:p>
            <a:pPr algn="just" rtl="1">
              <a:lnSpc>
                <a:spcPct val="150000"/>
              </a:lnSpc>
            </a:pPr>
            <a:r>
              <a:rPr lang="ar-SA" sz="2800" dirty="0" smtClean="0">
                <a:cs typeface="+mj-cs"/>
              </a:rPr>
              <a:t>ويمكن </a:t>
            </a:r>
            <a:r>
              <a:rPr lang="ar-SA" sz="2800" dirty="0">
                <a:cs typeface="+mj-cs"/>
              </a:rPr>
              <a:t>اضافة بعض السماد الى الأرض أثناء الحراثة </a:t>
            </a:r>
            <a:endParaRPr lang="ar-IQ" sz="2800" dirty="0" smtClean="0">
              <a:cs typeface="+mj-cs"/>
            </a:endParaRPr>
          </a:p>
          <a:p>
            <a:pPr algn="just" rtl="1">
              <a:lnSpc>
                <a:spcPct val="150000"/>
              </a:lnSpc>
            </a:pPr>
            <a:r>
              <a:rPr lang="ar-SA" sz="2800" dirty="0" smtClean="0">
                <a:cs typeface="+mj-cs"/>
              </a:rPr>
              <a:t>ويمكن </a:t>
            </a:r>
            <a:r>
              <a:rPr lang="ar-SA" sz="2800" dirty="0">
                <a:cs typeface="+mj-cs"/>
              </a:rPr>
              <a:t>زراعة البذور نثرا″ ولكن يفضل زراعتها في سطور على بعد 15 سم من بعضها وعلى عمق لايزيد عن واحد </a:t>
            </a:r>
            <a:r>
              <a:rPr lang="ar-SA" sz="2800" dirty="0" smtClean="0">
                <a:cs typeface="+mj-cs"/>
              </a:rPr>
              <a:t>سنتيمتر</a:t>
            </a:r>
            <a:r>
              <a:rPr lang="ar-IQ" sz="2800" dirty="0" smtClean="0">
                <a:cs typeface="+mj-cs"/>
              </a:rPr>
              <a:t>،</a:t>
            </a:r>
          </a:p>
          <a:p>
            <a:pPr algn="just" rtl="1">
              <a:lnSpc>
                <a:spcPct val="150000"/>
              </a:lnSpc>
            </a:pPr>
            <a:r>
              <a:rPr lang="ar-SA" sz="2800" dirty="0" smtClean="0">
                <a:cs typeface="+mj-cs"/>
              </a:rPr>
              <a:t> </a:t>
            </a:r>
            <a:r>
              <a:rPr lang="ar-SA" sz="2800" dirty="0">
                <a:cs typeface="+mj-cs"/>
              </a:rPr>
              <a:t>ويجب العناية جيدا″ بالنباتات وهي في المشتل. </a:t>
            </a:r>
            <a:endParaRPr lang="en-US" sz="2800" dirty="0">
              <a:cs typeface="+mj-cs"/>
            </a:endParaRPr>
          </a:p>
        </p:txBody>
      </p:sp>
    </p:spTree>
    <p:extLst>
      <p:ext uri="{BB962C8B-B14F-4D97-AF65-F5344CB8AC3E}">
        <p14:creationId xmlns:p14="http://schemas.microsoft.com/office/powerpoint/2010/main" val="38797402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lnSpcReduction="10000"/>
          </a:bodyPr>
          <a:lstStyle/>
          <a:p>
            <a:pPr lvl="0" algn="just" rtl="1">
              <a:spcBef>
                <a:spcPts val="0"/>
              </a:spcBef>
              <a:buFont typeface="Wingdings" panose="05000000000000000000" pitchFamily="2" charset="2"/>
              <a:buChar char="Ø"/>
            </a:pPr>
            <a:r>
              <a:rPr lang="ar-SA" sz="2400" b="1" dirty="0">
                <a:solidFill>
                  <a:srgbClr val="C00000"/>
                </a:solidFill>
                <a:latin typeface="Times New Roman"/>
                <a:ea typeface="Times New Roman"/>
                <a:cs typeface="+mj-cs"/>
              </a:rPr>
              <a:t>الزراعة في المشتل والحقل الدائم</a:t>
            </a:r>
            <a:endParaRPr lang="en-US" sz="2400" dirty="0">
              <a:solidFill>
                <a:srgbClr val="C00000"/>
              </a:solidFill>
              <a:latin typeface="Times New Roman"/>
              <a:ea typeface="Times New Roman"/>
              <a:cs typeface="+mj-cs"/>
            </a:endParaRPr>
          </a:p>
          <a:p>
            <a:pPr algn="just" rtl="1">
              <a:lnSpc>
                <a:spcPct val="150000"/>
              </a:lnSpc>
            </a:pPr>
            <a:r>
              <a:rPr lang="ar-SA" sz="2400" dirty="0" smtClean="0"/>
              <a:t>يجب </a:t>
            </a:r>
            <a:r>
              <a:rPr lang="ar-SA" sz="2400" dirty="0"/>
              <a:t>حراثة الارض جيدا وتنعيمها وخلطها بالسماد الحيواني اثناء </a:t>
            </a:r>
            <a:r>
              <a:rPr lang="ar-SA" sz="2400" dirty="0" smtClean="0"/>
              <a:t>الحراثة</a:t>
            </a:r>
            <a:r>
              <a:rPr lang="ar-IQ" sz="2400" dirty="0" smtClean="0"/>
              <a:t>،</a:t>
            </a:r>
          </a:p>
          <a:p>
            <a:pPr algn="just" rtl="1">
              <a:lnSpc>
                <a:spcPct val="150000"/>
              </a:lnSpc>
            </a:pPr>
            <a:r>
              <a:rPr lang="ar-SA" sz="2400" dirty="0" smtClean="0"/>
              <a:t> </a:t>
            </a:r>
            <a:r>
              <a:rPr lang="ar-SA" sz="2400" dirty="0"/>
              <a:t>ثم تقسم الى مروز ابعادها 75 سم أو 60 – 70 سم بين الخطوط (المشاعيب)  </a:t>
            </a:r>
            <a:endParaRPr lang="ar-IQ" sz="2400" dirty="0" smtClean="0"/>
          </a:p>
          <a:p>
            <a:pPr algn="just" rtl="1">
              <a:lnSpc>
                <a:spcPct val="150000"/>
              </a:lnSpc>
            </a:pPr>
            <a:r>
              <a:rPr lang="ar-SA" sz="2400" dirty="0" smtClean="0"/>
              <a:t>وتزرع </a:t>
            </a:r>
            <a:r>
              <a:rPr lang="ar-SA" sz="2400" dirty="0"/>
              <a:t>الشتلات بوجود الماء على الجهتين على مسافة 20 – 25 سم بين شتلة </a:t>
            </a:r>
            <a:r>
              <a:rPr lang="ar-SA" sz="2400" dirty="0" smtClean="0"/>
              <a:t>واخرى</a:t>
            </a:r>
            <a:r>
              <a:rPr lang="ar-IQ" sz="2400" dirty="0" smtClean="0"/>
              <a:t>،</a:t>
            </a:r>
            <a:r>
              <a:rPr lang="ar-SA" sz="2400" dirty="0" smtClean="0"/>
              <a:t> </a:t>
            </a:r>
            <a:endParaRPr lang="ar-IQ" sz="2400" dirty="0" smtClean="0"/>
          </a:p>
          <a:p>
            <a:pPr algn="just" rtl="1">
              <a:lnSpc>
                <a:spcPct val="150000"/>
              </a:lnSpc>
            </a:pPr>
            <a:r>
              <a:rPr lang="ar-SA" sz="2400" dirty="0" smtClean="0"/>
              <a:t>وعلى </a:t>
            </a:r>
            <a:r>
              <a:rPr lang="ar-SA" sz="2400" dirty="0"/>
              <a:t>نفس العمق الذي كانت عليه في المشتل ويعتمد ذلك على الصنف وخصوبة التربة وحجم النبات </a:t>
            </a:r>
            <a:r>
              <a:rPr lang="ar-SA" sz="2400" dirty="0" smtClean="0"/>
              <a:t>المطلوب</a:t>
            </a:r>
            <a:r>
              <a:rPr lang="ar-IQ" sz="2400" dirty="0" smtClean="0"/>
              <a:t>،</a:t>
            </a:r>
          </a:p>
          <a:p>
            <a:pPr algn="just" rtl="1">
              <a:lnSpc>
                <a:spcPct val="150000"/>
              </a:lnSpc>
            </a:pPr>
            <a:r>
              <a:rPr lang="ar-SA" sz="2400" dirty="0" smtClean="0"/>
              <a:t> </a:t>
            </a:r>
            <a:r>
              <a:rPr lang="ar-SA" sz="2400" dirty="0"/>
              <a:t>وتستبعد الشتلات الضعيفة والمصابة عند الزراعة</a:t>
            </a:r>
            <a:r>
              <a:rPr lang="ar-SA" sz="2400" dirty="0" smtClean="0"/>
              <a:t>،</a:t>
            </a:r>
            <a:endParaRPr lang="ar-IQ" sz="2400" dirty="0" smtClean="0"/>
          </a:p>
          <a:p>
            <a:pPr algn="just" rtl="1">
              <a:lnSpc>
                <a:spcPct val="150000"/>
              </a:lnSpc>
            </a:pPr>
            <a:r>
              <a:rPr lang="ar-SA" sz="2400" dirty="0" smtClean="0"/>
              <a:t> </a:t>
            </a:r>
            <a:r>
              <a:rPr lang="ar-SA" sz="2400" dirty="0"/>
              <a:t>في شمال العراق يزرع الخس في </a:t>
            </a:r>
            <a:r>
              <a:rPr lang="ar-SA" sz="2400" dirty="0" smtClean="0"/>
              <a:t>الواح</a:t>
            </a:r>
            <a:r>
              <a:rPr lang="ar-IQ" sz="2400" dirty="0" smtClean="0"/>
              <a:t>،</a:t>
            </a:r>
          </a:p>
          <a:p>
            <a:pPr algn="just" rtl="1">
              <a:lnSpc>
                <a:spcPct val="150000"/>
              </a:lnSpc>
            </a:pPr>
            <a:r>
              <a:rPr lang="ar-SA" sz="2400" dirty="0" smtClean="0"/>
              <a:t> </a:t>
            </a:r>
            <a:r>
              <a:rPr lang="ar-SA" sz="2400" dirty="0"/>
              <a:t>إذ تزرع الشتلات في خطوط ابعادها 30 – 40 سم وعلى مسافة 20 – 25 سم بين نبات واخر</a:t>
            </a:r>
            <a:r>
              <a:rPr lang="ar-SA" sz="2400" dirty="0" smtClean="0"/>
              <a:t>.</a:t>
            </a:r>
            <a:endParaRPr lang="en-US" sz="2400" dirty="0"/>
          </a:p>
        </p:txBody>
      </p:sp>
    </p:spTree>
    <p:extLst>
      <p:ext uri="{BB962C8B-B14F-4D97-AF65-F5344CB8AC3E}">
        <p14:creationId xmlns:p14="http://schemas.microsoft.com/office/powerpoint/2010/main" val="30905303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a:bodyPr>
          <a:lstStyle/>
          <a:p>
            <a:pPr lvl="0" algn="just" rtl="1">
              <a:spcBef>
                <a:spcPts val="0"/>
              </a:spcBef>
              <a:buFont typeface="Wingdings" panose="05000000000000000000" pitchFamily="2" charset="2"/>
              <a:buChar char="Ø"/>
            </a:pPr>
            <a:r>
              <a:rPr lang="ar-SA" sz="2400" b="1" dirty="0">
                <a:solidFill>
                  <a:srgbClr val="C00000"/>
                </a:solidFill>
                <a:latin typeface="Times New Roman"/>
                <a:ea typeface="Times New Roman"/>
                <a:cs typeface="+mj-cs"/>
              </a:rPr>
              <a:t>الزراعة في المشتل والحقل الدائم</a:t>
            </a:r>
            <a:endParaRPr lang="en-US" sz="2400" dirty="0">
              <a:solidFill>
                <a:srgbClr val="C00000"/>
              </a:solidFill>
              <a:latin typeface="Times New Roman"/>
              <a:ea typeface="Times New Roman"/>
              <a:cs typeface="+mj-cs"/>
            </a:endParaRPr>
          </a:p>
          <a:p>
            <a:pPr algn="just" rtl="1">
              <a:lnSpc>
                <a:spcPct val="150000"/>
              </a:lnSpc>
            </a:pPr>
            <a:r>
              <a:rPr lang="ar-SA" sz="2400" dirty="0"/>
              <a:t> </a:t>
            </a:r>
            <a:r>
              <a:rPr lang="ar-SA" sz="2800" dirty="0">
                <a:cs typeface="+mj-cs"/>
              </a:rPr>
              <a:t>تجرى عملية الترقيع للحفر الفاشلة بعد 1 – 2 اسبوع من </a:t>
            </a:r>
            <a:r>
              <a:rPr lang="ar-SA" sz="2800" dirty="0" smtClean="0">
                <a:cs typeface="+mj-cs"/>
              </a:rPr>
              <a:t>الشتل</a:t>
            </a:r>
            <a:r>
              <a:rPr lang="ar-IQ" sz="2800" dirty="0" smtClean="0">
                <a:cs typeface="+mj-cs"/>
              </a:rPr>
              <a:t>،</a:t>
            </a:r>
          </a:p>
          <a:p>
            <a:pPr algn="just" rtl="1">
              <a:lnSpc>
                <a:spcPct val="150000"/>
              </a:lnSpc>
            </a:pPr>
            <a:r>
              <a:rPr lang="ar-SA" sz="2800" dirty="0" smtClean="0">
                <a:cs typeface="+mj-cs"/>
              </a:rPr>
              <a:t> </a:t>
            </a:r>
            <a:r>
              <a:rPr lang="ar-SA" sz="2800" dirty="0">
                <a:cs typeface="+mj-cs"/>
              </a:rPr>
              <a:t>ويجب ان تروى النباتات بعد الترقيع مباشرة، </a:t>
            </a:r>
            <a:endParaRPr lang="ar-IQ" sz="2800" dirty="0" smtClean="0">
              <a:cs typeface="+mj-cs"/>
            </a:endParaRPr>
          </a:p>
          <a:p>
            <a:pPr algn="just" rtl="1">
              <a:lnSpc>
                <a:spcPct val="150000"/>
              </a:lnSpc>
            </a:pPr>
            <a:r>
              <a:rPr lang="ar-SA" sz="2800" dirty="0" smtClean="0">
                <a:cs typeface="+mj-cs"/>
              </a:rPr>
              <a:t>وفي </a:t>
            </a:r>
            <a:r>
              <a:rPr lang="ar-SA" sz="2800" dirty="0">
                <a:cs typeface="+mj-cs"/>
              </a:rPr>
              <a:t>حالة الزراعة الآلية تتم زراعة البذور مباشرة″ في الارض المستديمة ايضا</a:t>
            </a:r>
            <a:r>
              <a:rPr lang="ar-SA" sz="2800" dirty="0" smtClean="0">
                <a:cs typeface="+mj-cs"/>
              </a:rPr>
              <a:t>″</a:t>
            </a:r>
            <a:endParaRPr lang="ar-IQ" sz="2800" dirty="0" smtClean="0">
              <a:cs typeface="+mj-cs"/>
            </a:endParaRPr>
          </a:p>
          <a:p>
            <a:pPr algn="just" rtl="1">
              <a:lnSpc>
                <a:spcPct val="150000"/>
              </a:lnSpc>
            </a:pPr>
            <a:r>
              <a:rPr lang="ar-SA" sz="2800" dirty="0" smtClean="0">
                <a:cs typeface="+mj-cs"/>
              </a:rPr>
              <a:t>ويتم </a:t>
            </a:r>
            <a:r>
              <a:rPr lang="ar-SA" sz="2800" dirty="0">
                <a:cs typeface="+mj-cs"/>
              </a:rPr>
              <a:t>الخف على المسافات المناسبة. </a:t>
            </a:r>
            <a:r>
              <a:rPr lang="ar-IQ" sz="2800" dirty="0" smtClean="0">
                <a:cs typeface="+mj-cs"/>
              </a:rPr>
              <a:t>................... يتبع</a:t>
            </a:r>
            <a:r>
              <a:rPr lang="ar-SA" sz="2800" dirty="0" smtClean="0">
                <a:cs typeface="+mj-cs"/>
              </a:rPr>
              <a:t> </a:t>
            </a:r>
            <a:endParaRPr lang="en-US" sz="2800" dirty="0">
              <a:cs typeface="+mj-cs"/>
            </a:endParaRPr>
          </a:p>
        </p:txBody>
      </p:sp>
    </p:spTree>
    <p:extLst>
      <p:ext uri="{BB962C8B-B14F-4D97-AF65-F5344CB8AC3E}">
        <p14:creationId xmlns:p14="http://schemas.microsoft.com/office/powerpoint/2010/main" val="19728223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a:bodyPr>
          <a:lstStyle/>
          <a:p>
            <a:pPr lvl="0" algn="just" rtl="1">
              <a:lnSpc>
                <a:spcPct val="115000"/>
              </a:lnSpc>
              <a:spcBef>
                <a:spcPts val="0"/>
              </a:spcBef>
              <a:buFont typeface="Wingdings" panose="05000000000000000000" pitchFamily="2" charset="2"/>
              <a:buChar char="Ø"/>
            </a:pPr>
            <a:r>
              <a:rPr lang="ar-SA" sz="2000" b="1" dirty="0">
                <a:solidFill>
                  <a:srgbClr val="C00000"/>
                </a:solidFill>
                <a:latin typeface="Times New Roman"/>
                <a:ea typeface="Times New Roman"/>
                <a:cs typeface="Times New Roman"/>
              </a:rPr>
              <a:t>الري</a:t>
            </a:r>
            <a:endParaRPr lang="en-US" sz="2000" dirty="0">
              <a:solidFill>
                <a:srgbClr val="C00000"/>
              </a:solidFill>
              <a:latin typeface="Times New Roman"/>
              <a:ea typeface="Times New Roman"/>
            </a:endParaRPr>
          </a:p>
          <a:p>
            <a:pPr algn="just" rtl="1"/>
            <a:r>
              <a:rPr lang="ar-SA" sz="2000" dirty="0" smtClean="0">
                <a:cs typeface="+mj-cs"/>
              </a:rPr>
              <a:t>تتأثر </a:t>
            </a:r>
            <a:r>
              <a:rPr lang="ar-SA" sz="2000" dirty="0">
                <a:cs typeface="+mj-cs"/>
              </a:rPr>
              <a:t>الاحتياجات المائية للخس بالصنف وحالة النبات ونوع التربة والظروف </a:t>
            </a:r>
            <a:r>
              <a:rPr lang="ar-SA" sz="2000" dirty="0" smtClean="0">
                <a:cs typeface="+mj-cs"/>
              </a:rPr>
              <a:t>الجوية </a:t>
            </a:r>
            <a:r>
              <a:rPr lang="ar-SA" sz="2000" dirty="0">
                <a:cs typeface="+mj-cs"/>
              </a:rPr>
              <a:t>إذ يحتاج الى رطوبة عالية ومنتظمة اثناء </a:t>
            </a:r>
            <a:r>
              <a:rPr lang="ar-SA" sz="2000" dirty="0" smtClean="0">
                <a:cs typeface="+mj-cs"/>
              </a:rPr>
              <a:t>نموه</a:t>
            </a:r>
            <a:r>
              <a:rPr lang="ar-IQ" sz="2000" dirty="0" smtClean="0">
                <a:cs typeface="+mj-cs"/>
              </a:rPr>
              <a:t>،</a:t>
            </a:r>
          </a:p>
          <a:p>
            <a:pPr algn="just" rtl="1"/>
            <a:r>
              <a:rPr lang="ar-SA" sz="2000" dirty="0" smtClean="0">
                <a:cs typeface="+mj-cs"/>
              </a:rPr>
              <a:t> </a:t>
            </a:r>
            <a:r>
              <a:rPr lang="ar-SA" sz="2000" dirty="0">
                <a:cs typeface="+mj-cs"/>
              </a:rPr>
              <a:t>وتؤدي </a:t>
            </a:r>
            <a:r>
              <a:rPr lang="ar-SA" sz="2000" b="1" dirty="0">
                <a:cs typeface="+mj-cs"/>
              </a:rPr>
              <a:t>قلة الري</a:t>
            </a:r>
            <a:r>
              <a:rPr lang="ar-SA" sz="2000" dirty="0">
                <a:cs typeface="+mj-cs"/>
              </a:rPr>
              <a:t> الى </a:t>
            </a:r>
            <a:endParaRPr lang="ar-IQ" sz="2000" dirty="0" smtClean="0">
              <a:cs typeface="+mj-cs"/>
            </a:endParaRPr>
          </a:p>
          <a:p>
            <a:pPr algn="just" rtl="1"/>
            <a:r>
              <a:rPr lang="ar-SA" sz="2000" dirty="0" smtClean="0">
                <a:cs typeface="+mj-cs"/>
              </a:rPr>
              <a:t>بطء </a:t>
            </a:r>
            <a:r>
              <a:rPr lang="ar-SA" sz="2000" dirty="0">
                <a:cs typeface="+mj-cs"/>
              </a:rPr>
              <a:t>نمو النباتات </a:t>
            </a:r>
            <a:endParaRPr lang="ar-IQ" sz="2000" dirty="0" smtClean="0">
              <a:cs typeface="+mj-cs"/>
            </a:endParaRPr>
          </a:p>
          <a:p>
            <a:pPr algn="just" rtl="1"/>
            <a:r>
              <a:rPr lang="ar-SA" sz="2000" dirty="0" smtClean="0">
                <a:cs typeface="+mj-cs"/>
              </a:rPr>
              <a:t>او </a:t>
            </a:r>
            <a:r>
              <a:rPr lang="ar-SA" sz="2000" dirty="0">
                <a:cs typeface="+mj-cs"/>
              </a:rPr>
              <a:t>توقفها </a:t>
            </a:r>
            <a:endParaRPr lang="ar-IQ" sz="2000" dirty="0" smtClean="0">
              <a:cs typeface="+mj-cs"/>
            </a:endParaRPr>
          </a:p>
          <a:p>
            <a:pPr algn="just" rtl="1"/>
            <a:r>
              <a:rPr lang="ar-SA" sz="2000" dirty="0" smtClean="0">
                <a:cs typeface="+mj-cs"/>
              </a:rPr>
              <a:t>وقد </a:t>
            </a:r>
            <a:r>
              <a:rPr lang="ar-SA" sz="2000" dirty="0">
                <a:cs typeface="+mj-cs"/>
              </a:rPr>
              <a:t>لا تتكون </a:t>
            </a:r>
            <a:r>
              <a:rPr lang="ar-SA" sz="2000" dirty="0" smtClean="0">
                <a:cs typeface="+mj-cs"/>
              </a:rPr>
              <a:t>الرؤوس</a:t>
            </a:r>
            <a:endParaRPr lang="ar-IQ" sz="2000" dirty="0" smtClean="0">
              <a:cs typeface="+mj-cs"/>
            </a:endParaRPr>
          </a:p>
          <a:p>
            <a:pPr algn="just" rtl="1"/>
            <a:r>
              <a:rPr lang="ar-SA" sz="2000" dirty="0" smtClean="0">
                <a:cs typeface="+mj-cs"/>
              </a:rPr>
              <a:t> </a:t>
            </a:r>
            <a:r>
              <a:rPr lang="ar-SA" sz="2000" dirty="0">
                <a:cs typeface="+mj-cs"/>
              </a:rPr>
              <a:t>وتتجه الى الازهار </a:t>
            </a:r>
            <a:endParaRPr lang="ar-IQ" sz="2000" dirty="0" smtClean="0">
              <a:cs typeface="+mj-cs"/>
            </a:endParaRPr>
          </a:p>
          <a:p>
            <a:pPr algn="just" rtl="1"/>
            <a:r>
              <a:rPr lang="ar-SA" sz="2000" dirty="0" smtClean="0">
                <a:cs typeface="+mj-cs"/>
              </a:rPr>
              <a:t>في </a:t>
            </a:r>
            <a:r>
              <a:rPr lang="ar-SA" sz="2000" dirty="0">
                <a:cs typeface="+mj-cs"/>
              </a:rPr>
              <a:t>حين تؤدي </a:t>
            </a:r>
            <a:r>
              <a:rPr lang="ar-SA" sz="2000" b="1" dirty="0">
                <a:cs typeface="+mj-cs"/>
              </a:rPr>
              <a:t>زيادة</a:t>
            </a:r>
            <a:r>
              <a:rPr lang="ar-SA" sz="2000" dirty="0">
                <a:cs typeface="+mj-cs"/>
              </a:rPr>
              <a:t> </a:t>
            </a:r>
            <a:r>
              <a:rPr lang="ar-SA" sz="2000" b="1" dirty="0">
                <a:cs typeface="+mj-cs"/>
              </a:rPr>
              <a:t>الري</a:t>
            </a:r>
            <a:r>
              <a:rPr lang="ar-SA" sz="2000" dirty="0">
                <a:cs typeface="+mj-cs"/>
              </a:rPr>
              <a:t> </a:t>
            </a:r>
            <a:r>
              <a:rPr lang="ar-SA" sz="2000" b="1" dirty="0">
                <a:cs typeface="+mj-cs"/>
              </a:rPr>
              <a:t>في المرحلة الاولى</a:t>
            </a:r>
            <a:r>
              <a:rPr lang="ar-SA" sz="2000" dirty="0">
                <a:cs typeface="+mj-cs"/>
              </a:rPr>
              <a:t> من نمو النبات </a:t>
            </a:r>
            <a:r>
              <a:rPr lang="ar-SA" sz="2000" dirty="0" smtClean="0">
                <a:cs typeface="+mj-cs"/>
              </a:rPr>
              <a:t>الى</a:t>
            </a:r>
            <a:endParaRPr lang="ar-IQ" sz="2000" dirty="0" smtClean="0">
              <a:cs typeface="+mj-cs"/>
            </a:endParaRPr>
          </a:p>
          <a:p>
            <a:pPr algn="just" rtl="1"/>
            <a:r>
              <a:rPr lang="ar-SA" sz="2000" dirty="0" smtClean="0">
                <a:cs typeface="+mj-cs"/>
              </a:rPr>
              <a:t> </a:t>
            </a:r>
            <a:r>
              <a:rPr lang="ar-SA" sz="2000" dirty="0">
                <a:cs typeface="+mj-cs"/>
              </a:rPr>
              <a:t>اصفرار الاوراق </a:t>
            </a:r>
            <a:endParaRPr lang="ar-IQ" sz="2000" dirty="0" smtClean="0">
              <a:cs typeface="+mj-cs"/>
            </a:endParaRPr>
          </a:p>
          <a:p>
            <a:pPr algn="just" rtl="1"/>
            <a:r>
              <a:rPr lang="ar-SA" sz="2000" dirty="0" smtClean="0">
                <a:cs typeface="+mj-cs"/>
              </a:rPr>
              <a:t>وضعف </a:t>
            </a:r>
            <a:r>
              <a:rPr lang="ar-SA" sz="2000" dirty="0">
                <a:cs typeface="+mj-cs"/>
              </a:rPr>
              <a:t>النمو </a:t>
            </a:r>
            <a:endParaRPr lang="ar-IQ" sz="2000" dirty="0" smtClean="0">
              <a:cs typeface="+mj-cs"/>
            </a:endParaRPr>
          </a:p>
          <a:p>
            <a:pPr algn="just" rtl="1"/>
            <a:r>
              <a:rPr lang="ar-SA" sz="2000" dirty="0" smtClean="0">
                <a:cs typeface="+mj-cs"/>
              </a:rPr>
              <a:t>وتكون </a:t>
            </a:r>
            <a:r>
              <a:rPr lang="ar-SA" sz="2000" dirty="0">
                <a:cs typeface="+mj-cs"/>
              </a:rPr>
              <a:t>جذور سطحية قريبة من سطح التربة, </a:t>
            </a:r>
            <a:endParaRPr lang="ar-IQ" sz="2000" dirty="0" smtClean="0">
              <a:cs typeface="+mj-cs"/>
            </a:endParaRPr>
          </a:p>
          <a:p>
            <a:pPr algn="just" rtl="1"/>
            <a:r>
              <a:rPr lang="ar-SA" sz="2000" dirty="0" smtClean="0">
                <a:cs typeface="+mj-cs"/>
              </a:rPr>
              <a:t>كما </a:t>
            </a:r>
            <a:r>
              <a:rPr lang="ar-SA" sz="2000" dirty="0">
                <a:cs typeface="+mj-cs"/>
              </a:rPr>
              <a:t>تؤدي </a:t>
            </a:r>
            <a:r>
              <a:rPr lang="ar-SA" sz="2000" b="1" dirty="0">
                <a:cs typeface="+mj-cs"/>
              </a:rPr>
              <a:t>زيادة الري اثناء النضج</a:t>
            </a:r>
            <a:r>
              <a:rPr lang="ar-SA" sz="2000" dirty="0">
                <a:cs typeface="+mj-cs"/>
              </a:rPr>
              <a:t> </a:t>
            </a:r>
            <a:r>
              <a:rPr lang="ar-SA" sz="2000" dirty="0" smtClean="0">
                <a:cs typeface="+mj-cs"/>
              </a:rPr>
              <a:t>الى</a:t>
            </a:r>
            <a:endParaRPr lang="ar-IQ" sz="2000" dirty="0" smtClean="0">
              <a:cs typeface="+mj-cs"/>
            </a:endParaRPr>
          </a:p>
          <a:p>
            <a:pPr algn="just" rtl="1"/>
            <a:r>
              <a:rPr lang="ar-SA" sz="2000" dirty="0" smtClean="0">
                <a:cs typeface="+mj-cs"/>
              </a:rPr>
              <a:t> </a:t>
            </a:r>
            <a:r>
              <a:rPr lang="ar-SA" sz="2000" dirty="0">
                <a:cs typeface="+mj-cs"/>
              </a:rPr>
              <a:t>تفكك الرؤوس </a:t>
            </a:r>
            <a:endParaRPr lang="ar-IQ" sz="2000" dirty="0" smtClean="0">
              <a:cs typeface="+mj-cs"/>
            </a:endParaRPr>
          </a:p>
          <a:p>
            <a:pPr algn="just" rtl="1"/>
            <a:r>
              <a:rPr lang="ar-SA" sz="2000" dirty="0" smtClean="0">
                <a:cs typeface="+mj-cs"/>
              </a:rPr>
              <a:t>وتهدل </a:t>
            </a:r>
            <a:r>
              <a:rPr lang="ar-SA" sz="2000" dirty="0">
                <a:cs typeface="+mj-cs"/>
              </a:rPr>
              <a:t>الاوراق </a:t>
            </a:r>
            <a:endParaRPr lang="ar-IQ" sz="2000" dirty="0" smtClean="0">
              <a:cs typeface="+mj-cs"/>
            </a:endParaRPr>
          </a:p>
          <a:p>
            <a:pPr algn="just" rtl="1"/>
            <a:r>
              <a:rPr lang="ar-SA" sz="2000" dirty="0" smtClean="0">
                <a:cs typeface="+mj-cs"/>
              </a:rPr>
              <a:t>واتجاه </a:t>
            </a:r>
            <a:r>
              <a:rPr lang="ar-SA" sz="2000" dirty="0">
                <a:cs typeface="+mj-cs"/>
              </a:rPr>
              <a:t>النباتات الى الازهار المبكر خاصة في الجو الحار وعند حصولة بكمية كبيرة في المزرعة فانه يسبب خسارة كبيرة </a:t>
            </a:r>
            <a:r>
              <a:rPr lang="ar-SA" sz="2000" dirty="0" smtClean="0">
                <a:cs typeface="+mj-cs"/>
              </a:rPr>
              <a:t>للمزارعين</a:t>
            </a:r>
            <a:r>
              <a:rPr lang="ar-IQ" sz="2000" dirty="0" smtClean="0">
                <a:cs typeface="+mj-cs"/>
              </a:rPr>
              <a:t>.</a:t>
            </a:r>
            <a:endParaRPr lang="en-US" sz="2000" dirty="0">
              <a:cs typeface="+mj-cs"/>
            </a:endParaRPr>
          </a:p>
        </p:txBody>
      </p:sp>
    </p:spTree>
    <p:extLst>
      <p:ext uri="{BB962C8B-B14F-4D97-AF65-F5344CB8AC3E}">
        <p14:creationId xmlns:p14="http://schemas.microsoft.com/office/powerpoint/2010/main" val="11873800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fontScale="92500" lnSpcReduction="10000"/>
          </a:bodyPr>
          <a:lstStyle/>
          <a:p>
            <a:pPr lvl="0" algn="just" rtl="1">
              <a:lnSpc>
                <a:spcPct val="115000"/>
              </a:lnSpc>
              <a:spcBef>
                <a:spcPts val="0"/>
              </a:spcBef>
              <a:buFont typeface="Wingdings" panose="05000000000000000000" pitchFamily="2" charset="2"/>
              <a:buChar char="Ø"/>
            </a:pPr>
            <a:r>
              <a:rPr lang="ar-SA" b="1" dirty="0">
                <a:solidFill>
                  <a:srgbClr val="C00000"/>
                </a:solidFill>
                <a:latin typeface="Times New Roman"/>
                <a:ea typeface="Times New Roman"/>
                <a:cs typeface="Times New Roman"/>
              </a:rPr>
              <a:t>الري</a:t>
            </a:r>
            <a:endParaRPr lang="en-US" sz="2800" dirty="0">
              <a:solidFill>
                <a:srgbClr val="C00000"/>
              </a:solidFill>
              <a:latin typeface="Times New Roman"/>
              <a:ea typeface="Times New Roman"/>
            </a:endParaRPr>
          </a:p>
          <a:p>
            <a:pPr algn="just" rtl="1">
              <a:lnSpc>
                <a:spcPct val="150000"/>
              </a:lnSpc>
            </a:pPr>
            <a:r>
              <a:rPr lang="ar-SA" sz="2800" dirty="0" smtClean="0">
                <a:cs typeface="+mj-cs"/>
              </a:rPr>
              <a:t>وقد </a:t>
            </a:r>
            <a:r>
              <a:rPr lang="ar-SA" sz="2800" dirty="0">
                <a:cs typeface="+mj-cs"/>
              </a:rPr>
              <a:t>درست هذه الظاهرة من قبل الكثير من الباحثين وعزيت الى سبب او اكثر من الاسباب التالية:</a:t>
            </a:r>
            <a:endParaRPr lang="en-US" sz="2800" dirty="0">
              <a:cs typeface="+mj-cs"/>
            </a:endParaRPr>
          </a:p>
          <a:p>
            <a:pPr marL="0" indent="0" algn="just" rtl="1">
              <a:lnSpc>
                <a:spcPct val="150000"/>
              </a:lnSpc>
              <a:buNone/>
            </a:pPr>
            <a:r>
              <a:rPr lang="ar-SA" sz="2800" dirty="0">
                <a:cs typeface="+mj-cs"/>
              </a:rPr>
              <a:t>1- تأخر موعد الزراعة.</a:t>
            </a:r>
            <a:endParaRPr lang="en-US" sz="2800" dirty="0">
              <a:cs typeface="+mj-cs"/>
            </a:endParaRPr>
          </a:p>
          <a:p>
            <a:pPr marL="442913" indent="-442913" algn="just" rtl="1">
              <a:lnSpc>
                <a:spcPct val="150000"/>
              </a:lnSpc>
              <a:buNone/>
            </a:pPr>
            <a:r>
              <a:rPr lang="ar-SA" sz="2800" dirty="0">
                <a:cs typeface="+mj-cs"/>
              </a:rPr>
              <a:t>2- الفترة الضوئية ودرجات الحرارة لها تأثير مباشر على الازهار واستطالة  الشماريخ الزهرية.</a:t>
            </a:r>
            <a:endParaRPr lang="en-US" sz="2800" dirty="0">
              <a:cs typeface="+mj-cs"/>
            </a:endParaRPr>
          </a:p>
          <a:p>
            <a:pPr marL="442913" indent="-442913" algn="just" rtl="1">
              <a:lnSpc>
                <a:spcPct val="150000"/>
              </a:lnSpc>
              <a:buNone/>
            </a:pPr>
            <a:r>
              <a:rPr lang="ar-SA" sz="2800" dirty="0">
                <a:cs typeface="+mj-cs"/>
              </a:rPr>
              <a:t>3- تعرض البادرات في المراحل الاولى من نموها الى درجات حرارة منخفضة لفترة طويلة وخاصة قبل الشتل في الحقل </a:t>
            </a:r>
            <a:endParaRPr lang="en-US" sz="2800" dirty="0">
              <a:cs typeface="+mj-cs"/>
            </a:endParaRPr>
          </a:p>
          <a:p>
            <a:pPr marL="442913" indent="-442913" algn="just" rtl="1">
              <a:lnSpc>
                <a:spcPct val="150000"/>
              </a:lnSpc>
              <a:buNone/>
            </a:pPr>
            <a:r>
              <a:rPr lang="ar-SA" sz="2800" dirty="0">
                <a:cs typeface="+mj-cs"/>
              </a:rPr>
              <a:t>4- تعرض االبادرات الى درجات حرارية عالية قبل اكتمال نموها وتسمى </a:t>
            </a:r>
            <a:r>
              <a:rPr lang="en-US" sz="2800" dirty="0">
                <a:cs typeface="+mj-cs"/>
              </a:rPr>
              <a:t>Premature seedling</a:t>
            </a:r>
            <a:r>
              <a:rPr lang="ar-SA" sz="2800" dirty="0">
                <a:cs typeface="+mj-cs"/>
              </a:rPr>
              <a:t>.</a:t>
            </a:r>
            <a:endParaRPr lang="en-US" sz="2800" dirty="0">
              <a:cs typeface="+mj-cs"/>
            </a:endParaRPr>
          </a:p>
          <a:p>
            <a:pPr marL="0" indent="0" algn="just" rtl="1">
              <a:buNone/>
            </a:pPr>
            <a:endParaRPr lang="en-US" dirty="0"/>
          </a:p>
        </p:txBody>
      </p:sp>
    </p:spTree>
    <p:extLst>
      <p:ext uri="{BB962C8B-B14F-4D97-AF65-F5344CB8AC3E}">
        <p14:creationId xmlns:p14="http://schemas.microsoft.com/office/powerpoint/2010/main" val="112892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a:bodyPr>
          <a:lstStyle/>
          <a:p>
            <a:pPr lvl="0" algn="just" rtl="1">
              <a:spcBef>
                <a:spcPts val="0"/>
              </a:spcBef>
              <a:buFont typeface="Wingdings" panose="05000000000000000000" pitchFamily="2" charset="2"/>
              <a:buChar char="Ø"/>
            </a:pPr>
            <a:r>
              <a:rPr lang="ar-SA" sz="2800" b="1" dirty="0">
                <a:solidFill>
                  <a:srgbClr val="C00000"/>
                </a:solidFill>
                <a:latin typeface="Times New Roman"/>
                <a:ea typeface="Times New Roman"/>
                <a:cs typeface="+mj-cs"/>
              </a:rPr>
              <a:t>الري</a:t>
            </a:r>
            <a:endParaRPr lang="en-US" sz="2800" dirty="0">
              <a:solidFill>
                <a:srgbClr val="C00000"/>
              </a:solidFill>
              <a:latin typeface="Times New Roman"/>
              <a:ea typeface="Times New Roman"/>
              <a:cs typeface="+mj-cs"/>
            </a:endParaRPr>
          </a:p>
          <a:p>
            <a:pPr algn="just" rtl="1"/>
            <a:r>
              <a:rPr lang="ar-SA" sz="2800" dirty="0" smtClean="0">
                <a:cs typeface="+mj-cs"/>
              </a:rPr>
              <a:t>بصورة </a:t>
            </a:r>
            <a:r>
              <a:rPr lang="ar-SA" sz="2800" dirty="0">
                <a:cs typeface="+mj-cs"/>
              </a:rPr>
              <a:t>عامة يحتاج محصول الخس </a:t>
            </a:r>
            <a:r>
              <a:rPr lang="ar-SA" sz="2800" dirty="0" smtClean="0">
                <a:cs typeface="+mj-cs"/>
              </a:rPr>
              <a:t>الى </a:t>
            </a:r>
            <a:r>
              <a:rPr lang="ar-SA" sz="2800" dirty="0">
                <a:cs typeface="+mj-cs"/>
              </a:rPr>
              <a:t>كميات كبيرة من الماء خاصة عند ارتفاع درجات الحرارة ويمكن ان تقلل عند انخفاضها او عندما تتعرض الى رطوبة جوية</a:t>
            </a:r>
            <a:r>
              <a:rPr lang="ar-SA" sz="2800" dirty="0" smtClean="0">
                <a:cs typeface="+mj-cs"/>
              </a:rPr>
              <a:t>،</a:t>
            </a:r>
            <a:endParaRPr lang="ar-IQ" sz="2800" dirty="0" smtClean="0">
              <a:cs typeface="+mj-cs"/>
            </a:endParaRPr>
          </a:p>
          <a:p>
            <a:pPr algn="just" rtl="1"/>
            <a:r>
              <a:rPr lang="ar-SA" sz="2800" dirty="0" smtClean="0">
                <a:cs typeface="+mj-cs"/>
              </a:rPr>
              <a:t> </a:t>
            </a:r>
            <a:r>
              <a:rPr lang="ar-SA" sz="2800" dirty="0">
                <a:cs typeface="+mj-cs"/>
              </a:rPr>
              <a:t>يعتمد عدد الريات على نوع التربة</a:t>
            </a:r>
            <a:r>
              <a:rPr lang="ar-SA" sz="2800" dirty="0" smtClean="0">
                <a:cs typeface="+mj-cs"/>
              </a:rPr>
              <a:t>,</a:t>
            </a:r>
            <a:endParaRPr lang="ar-IQ" sz="2800" dirty="0" smtClean="0">
              <a:cs typeface="+mj-cs"/>
            </a:endParaRPr>
          </a:p>
          <a:p>
            <a:pPr algn="just" rtl="1"/>
            <a:r>
              <a:rPr lang="ar-SA" sz="2800" dirty="0" smtClean="0">
                <a:cs typeface="+mj-cs"/>
              </a:rPr>
              <a:t> </a:t>
            </a:r>
            <a:r>
              <a:rPr lang="ar-SA" sz="2800" dirty="0">
                <a:cs typeface="+mj-cs"/>
              </a:rPr>
              <a:t>في حالة الترب الرملية يكون عدد الريات اكثر الا ان الكميات تكون قليلة، </a:t>
            </a:r>
            <a:endParaRPr lang="ar-IQ" sz="2800" dirty="0" smtClean="0">
              <a:cs typeface="+mj-cs"/>
            </a:endParaRPr>
          </a:p>
          <a:p>
            <a:pPr algn="just" rtl="1"/>
            <a:r>
              <a:rPr lang="ar-SA" sz="2800" dirty="0" smtClean="0">
                <a:cs typeface="+mj-cs"/>
              </a:rPr>
              <a:t>في </a:t>
            </a:r>
            <a:r>
              <a:rPr lang="ar-SA" sz="2800" dirty="0">
                <a:cs typeface="+mj-cs"/>
              </a:rPr>
              <a:t>الترب الثقيلة يمكن تباعد فترات الري لانها تحتفظ بالماء لفترة طويلة، </a:t>
            </a:r>
            <a:endParaRPr lang="ar-IQ" sz="2800" dirty="0" smtClean="0">
              <a:cs typeface="+mj-cs"/>
            </a:endParaRPr>
          </a:p>
          <a:p>
            <a:pPr algn="just" rtl="1"/>
            <a:r>
              <a:rPr lang="ar-SA" sz="2800" dirty="0" smtClean="0">
                <a:cs typeface="+mj-cs"/>
              </a:rPr>
              <a:t>يجب </a:t>
            </a:r>
            <a:r>
              <a:rPr lang="ar-SA" sz="2800" dirty="0">
                <a:cs typeface="+mj-cs"/>
              </a:rPr>
              <a:t>تجنب زيادة الري في محصول الخس في </a:t>
            </a:r>
            <a:r>
              <a:rPr lang="ar-SA" sz="2800" b="1" dirty="0">
                <a:cs typeface="+mj-cs"/>
              </a:rPr>
              <a:t>المراحل الاولى من النمو</a:t>
            </a:r>
            <a:r>
              <a:rPr lang="ar-SA" sz="2800" dirty="0">
                <a:cs typeface="+mj-cs"/>
              </a:rPr>
              <a:t> </a:t>
            </a:r>
            <a:r>
              <a:rPr lang="ar-SA" sz="2800" b="1" dirty="0">
                <a:cs typeface="+mj-cs"/>
              </a:rPr>
              <a:t>بعد </a:t>
            </a:r>
            <a:r>
              <a:rPr lang="ar-SA" sz="2800" b="1" dirty="0" smtClean="0">
                <a:cs typeface="+mj-cs"/>
              </a:rPr>
              <a:t>الشتل</a:t>
            </a:r>
            <a:r>
              <a:rPr lang="ar-IQ" sz="2800" b="1" dirty="0">
                <a:cs typeface="+mj-cs"/>
              </a:rPr>
              <a:t> </a:t>
            </a:r>
            <a:r>
              <a:rPr lang="ar-SA" sz="2800" dirty="0" smtClean="0">
                <a:cs typeface="+mj-cs"/>
              </a:rPr>
              <a:t>وذلك </a:t>
            </a:r>
            <a:r>
              <a:rPr lang="ar-SA" sz="2800" dirty="0">
                <a:cs typeface="+mj-cs"/>
              </a:rPr>
              <a:t>لضمان عدم تكوين جذور عرضية </a:t>
            </a:r>
            <a:r>
              <a:rPr lang="ar-SA" sz="2800" dirty="0" smtClean="0">
                <a:cs typeface="+mj-cs"/>
              </a:rPr>
              <a:t>سطحية</a:t>
            </a:r>
            <a:r>
              <a:rPr lang="ar-IQ" sz="2800" dirty="0" smtClean="0">
                <a:cs typeface="+mj-cs"/>
              </a:rPr>
              <a:t>،</a:t>
            </a:r>
          </a:p>
          <a:p>
            <a:pPr algn="just" rtl="1"/>
            <a:r>
              <a:rPr lang="ar-SA" sz="2800" dirty="0" smtClean="0">
                <a:cs typeface="+mj-cs"/>
              </a:rPr>
              <a:t> </a:t>
            </a:r>
            <a:r>
              <a:rPr lang="ar-SA" sz="2800" dirty="0">
                <a:cs typeface="+mj-cs"/>
              </a:rPr>
              <a:t>واثناء </a:t>
            </a:r>
            <a:r>
              <a:rPr lang="ar-SA" sz="2800" b="1" dirty="0">
                <a:cs typeface="+mj-cs"/>
              </a:rPr>
              <a:t>فترة نضج</a:t>
            </a:r>
            <a:r>
              <a:rPr lang="ar-SA" sz="2800" dirty="0">
                <a:cs typeface="+mj-cs"/>
              </a:rPr>
              <a:t> النبات خاصة عندما يكون الجو حارا وذلك لتقليل سرعة النمو وتكوين الحوامل الزهرية. </a:t>
            </a:r>
            <a:r>
              <a:rPr lang="ar-IQ" sz="2800" dirty="0" smtClean="0">
                <a:cs typeface="+mj-cs"/>
              </a:rPr>
              <a:t>....... يتبع</a:t>
            </a:r>
            <a:endParaRPr lang="en-US" sz="2800" dirty="0">
              <a:cs typeface="+mj-cs"/>
            </a:endParaRPr>
          </a:p>
        </p:txBody>
      </p:sp>
    </p:spTree>
    <p:extLst>
      <p:ext uri="{BB962C8B-B14F-4D97-AF65-F5344CB8AC3E}">
        <p14:creationId xmlns:p14="http://schemas.microsoft.com/office/powerpoint/2010/main" val="3484102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324600"/>
          </a:xfrm>
        </p:spPr>
        <p:txBody>
          <a:bodyPr>
            <a:normAutofit lnSpcReduction="10000"/>
          </a:bodyPr>
          <a:lstStyle/>
          <a:p>
            <a:pPr marL="0" lvl="0" indent="0" algn="just" rtl="1">
              <a:spcBef>
                <a:spcPts val="0"/>
              </a:spcBef>
              <a:buNone/>
            </a:pPr>
            <a:endParaRPr lang="ar-IQ" sz="2400" b="1" dirty="0">
              <a:solidFill>
                <a:srgbClr val="C00000"/>
              </a:solidFill>
              <a:latin typeface="Times New Roman"/>
              <a:ea typeface="Times New Roman"/>
              <a:cs typeface="Times New Roman"/>
            </a:endParaRPr>
          </a:p>
          <a:p>
            <a:pPr lvl="0" algn="just" rtl="1">
              <a:spcBef>
                <a:spcPts val="0"/>
              </a:spcBef>
              <a:buFont typeface="Wingdings" panose="05000000000000000000" pitchFamily="2" charset="2"/>
              <a:buChar char="Ø"/>
            </a:pPr>
            <a:r>
              <a:rPr lang="ar-SA" sz="2400" b="1" dirty="0" smtClean="0">
                <a:solidFill>
                  <a:srgbClr val="C00000"/>
                </a:solidFill>
                <a:latin typeface="Times New Roman"/>
                <a:ea typeface="Times New Roman"/>
                <a:cs typeface="Times New Roman"/>
              </a:rPr>
              <a:t>التسميد</a:t>
            </a:r>
            <a:endParaRPr lang="en-US" sz="2400" dirty="0">
              <a:solidFill>
                <a:srgbClr val="C00000"/>
              </a:solidFill>
              <a:latin typeface="Times New Roman"/>
              <a:ea typeface="Times New Roman"/>
            </a:endParaRPr>
          </a:p>
          <a:p>
            <a:pPr algn="just" rtl="1"/>
            <a:r>
              <a:rPr lang="ar-SA" sz="2400" dirty="0" smtClean="0"/>
              <a:t>لا </a:t>
            </a:r>
            <a:r>
              <a:rPr lang="ar-SA" sz="2400" dirty="0"/>
              <a:t>تتعمق جذور النبات كثيرا في التربة وبالتالي  لكي ينمو المحصول بشكل جيد يجب توفر العناصر الغذائية له بكمية كافية، </a:t>
            </a:r>
            <a:endParaRPr lang="ar-IQ" sz="2400" dirty="0" smtClean="0"/>
          </a:p>
          <a:p>
            <a:pPr algn="just" rtl="1"/>
            <a:r>
              <a:rPr lang="ar-SA" sz="2400" dirty="0" smtClean="0"/>
              <a:t>يعد </a:t>
            </a:r>
            <a:r>
              <a:rPr lang="ar-SA" sz="2400" dirty="0"/>
              <a:t>الخس من المحاصيل التي تحتاج الى مواد عضوية بكثرة لكي ينمو المجموع الخضري ويمكن توفير المواد العضوية عن طريق الاسمدة الحيوانية</a:t>
            </a:r>
            <a:r>
              <a:rPr lang="ar-SA" sz="2400" b="1" dirty="0"/>
              <a:t> </a:t>
            </a:r>
            <a:r>
              <a:rPr lang="ar-SA" sz="2400" dirty="0"/>
              <a:t>المضافة، </a:t>
            </a:r>
            <a:endParaRPr lang="ar-IQ" sz="2400" dirty="0" smtClean="0"/>
          </a:p>
          <a:p>
            <a:pPr algn="just" rtl="1"/>
            <a:r>
              <a:rPr lang="ar-SA" sz="2400" dirty="0" smtClean="0"/>
              <a:t>كما </a:t>
            </a:r>
            <a:r>
              <a:rPr lang="ar-SA" sz="2400" dirty="0"/>
              <a:t>يسمد ايضا باضافة السماد الكيمياوي الذي يعطى بمقدار 100كغم دونم</a:t>
            </a:r>
            <a:r>
              <a:rPr lang="ar-SA" sz="2400" baseline="30000" dirty="0"/>
              <a:t>-1</a:t>
            </a:r>
            <a:r>
              <a:rPr lang="ar-SA" sz="2400" dirty="0"/>
              <a:t> كبريتات الامونيا و 50 كغم دونم</a:t>
            </a:r>
            <a:r>
              <a:rPr lang="ar-SA" sz="2400" baseline="30000" dirty="0"/>
              <a:t>-1</a:t>
            </a:r>
            <a:r>
              <a:rPr lang="ar-SA" sz="2400" dirty="0"/>
              <a:t> </a:t>
            </a:r>
            <a:r>
              <a:rPr lang="ar-SA" sz="2400" dirty="0" smtClean="0"/>
              <a:t>سوبرفوسفات</a:t>
            </a:r>
            <a:r>
              <a:rPr lang="ar-IQ" sz="2400" dirty="0" smtClean="0"/>
              <a:t>،</a:t>
            </a:r>
            <a:r>
              <a:rPr lang="ar-SA" sz="2400" dirty="0" smtClean="0"/>
              <a:t> </a:t>
            </a:r>
            <a:endParaRPr lang="ar-IQ" sz="2400" dirty="0" smtClean="0"/>
          </a:p>
          <a:p>
            <a:pPr algn="just" rtl="1"/>
            <a:r>
              <a:rPr lang="ar-SA" sz="2400" dirty="0" smtClean="0"/>
              <a:t>هذه </a:t>
            </a:r>
            <a:r>
              <a:rPr lang="ar-SA" sz="2400" dirty="0"/>
              <a:t>الكمية تعطى على دفعتين الاولى بعد شهر من الشتل يضاف نصف السماد النتروجيني وجميع سماد السوبر فوسفات والدفعة الثانية من السماد النتروجيني تضاف بعد شهر من الاولى</a:t>
            </a:r>
            <a:r>
              <a:rPr lang="ar-SA" sz="2400" dirty="0" smtClean="0"/>
              <a:t>،</a:t>
            </a:r>
            <a:endParaRPr lang="ar-IQ" sz="2400" dirty="0" smtClean="0"/>
          </a:p>
          <a:p>
            <a:pPr algn="just" rtl="1"/>
            <a:r>
              <a:rPr lang="ar-SA" sz="2400" dirty="0" smtClean="0"/>
              <a:t> </a:t>
            </a:r>
            <a:r>
              <a:rPr lang="ar-SA" sz="2400" dirty="0"/>
              <a:t>طريقة الاضافة تكون بعمل اخاديد اسفل النباتات ثم تغطى بالتربة وتصدر النباتات ويكون الري بعد التسميد مباشرة، </a:t>
            </a:r>
            <a:endParaRPr lang="ar-IQ" sz="2400" dirty="0" smtClean="0"/>
          </a:p>
          <a:p>
            <a:pPr algn="just" rtl="1"/>
            <a:r>
              <a:rPr lang="ar-SA" sz="2400" dirty="0"/>
              <a:t>تؤدي اضافة السماد النتروجيني </a:t>
            </a:r>
            <a:r>
              <a:rPr lang="ar-SA" sz="2400" dirty="0" smtClean="0"/>
              <a:t>الى </a:t>
            </a:r>
            <a:r>
              <a:rPr lang="ar-SA" sz="2400" dirty="0"/>
              <a:t>زيادة حجم الراس وتحسين اللون والاسراع بالنضج, وان اكثر العناصر الممتصة هي البوتاسيوم يليه النتروجين ثم الفسفور. </a:t>
            </a:r>
            <a:endParaRPr lang="ar-IQ" sz="2400" dirty="0"/>
          </a:p>
          <a:p>
            <a:pPr marL="0" indent="0" algn="just" rtl="1">
              <a:buNone/>
            </a:pPr>
            <a:r>
              <a:rPr lang="ar-IQ" sz="2400" dirty="0" smtClean="0"/>
              <a:t>........................................ يتبع</a:t>
            </a:r>
          </a:p>
        </p:txBody>
      </p:sp>
    </p:spTree>
    <p:extLst>
      <p:ext uri="{BB962C8B-B14F-4D97-AF65-F5344CB8AC3E}">
        <p14:creationId xmlns:p14="http://schemas.microsoft.com/office/powerpoint/2010/main" val="326194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rtl="1">
              <a:spcBef>
                <a:spcPts val="0"/>
              </a:spcBef>
              <a:buFont typeface="Wingdings" panose="05000000000000000000" pitchFamily="2" charset="2"/>
              <a:buChar char="Ø"/>
            </a:pPr>
            <a:r>
              <a:rPr lang="ar-SA" sz="2400" b="1" dirty="0">
                <a:solidFill>
                  <a:srgbClr val="C00000"/>
                </a:solidFill>
                <a:latin typeface="Times New Roman"/>
                <a:ea typeface="Times New Roman"/>
                <a:cs typeface="Times New Roman"/>
              </a:rPr>
              <a:t>النضج والحصاد</a:t>
            </a:r>
            <a:endParaRPr lang="en-US" sz="2400" dirty="0">
              <a:solidFill>
                <a:srgbClr val="C00000"/>
              </a:solidFill>
              <a:latin typeface="Times New Roman"/>
              <a:ea typeface="Times New Roman"/>
            </a:endParaRPr>
          </a:p>
          <a:p>
            <a:pPr algn="just" rtl="1"/>
            <a:r>
              <a:rPr lang="ar-SA" sz="2400" dirty="0" smtClean="0"/>
              <a:t>تختلف </a:t>
            </a:r>
            <a:r>
              <a:rPr lang="ar-SA" sz="2400" dirty="0"/>
              <a:t>الفترة اللازمة لنضج الخس حسب الصنف والظروف الجوية السائدة ونوع </a:t>
            </a:r>
            <a:r>
              <a:rPr lang="ar-SA" sz="2400" dirty="0" smtClean="0"/>
              <a:t>التربة</a:t>
            </a:r>
            <a:r>
              <a:rPr lang="ar-IQ" sz="2400" dirty="0" smtClean="0"/>
              <a:t>،</a:t>
            </a:r>
          </a:p>
          <a:p>
            <a:pPr algn="just" rtl="1"/>
            <a:r>
              <a:rPr lang="ar-SA" sz="2400" dirty="0" smtClean="0"/>
              <a:t> </a:t>
            </a:r>
            <a:r>
              <a:rPr lang="ar-SA" sz="2400" dirty="0"/>
              <a:t>ويكتمل تكوين الرؤوس ونضجها بعد حوالي 75 – 100يوما″من الشتل </a:t>
            </a:r>
            <a:endParaRPr lang="ar-IQ" sz="2400" dirty="0" smtClean="0"/>
          </a:p>
          <a:p>
            <a:pPr algn="just" rtl="1"/>
            <a:r>
              <a:rPr lang="ar-SA" sz="2400" dirty="0" smtClean="0"/>
              <a:t>ومن </a:t>
            </a:r>
            <a:r>
              <a:rPr lang="ar-SA" sz="2400" dirty="0"/>
              <a:t>علامات النضج </a:t>
            </a:r>
            <a:endParaRPr lang="ar-IQ" sz="2400" dirty="0" smtClean="0"/>
          </a:p>
          <a:p>
            <a:pPr algn="just" rtl="1"/>
            <a:r>
              <a:rPr lang="ar-SA" sz="2400" dirty="0" smtClean="0"/>
              <a:t>كبر </a:t>
            </a:r>
            <a:r>
              <a:rPr lang="ar-SA" sz="2400" dirty="0"/>
              <a:t>حجم النبات </a:t>
            </a:r>
            <a:endParaRPr lang="ar-IQ" sz="2400" dirty="0" smtClean="0"/>
          </a:p>
          <a:p>
            <a:pPr algn="just" rtl="1"/>
            <a:r>
              <a:rPr lang="ar-SA" sz="2400" dirty="0" smtClean="0"/>
              <a:t>وتكوين </a:t>
            </a:r>
            <a:r>
              <a:rPr lang="ar-SA" sz="2400" dirty="0"/>
              <a:t>الرؤوس </a:t>
            </a:r>
            <a:r>
              <a:rPr lang="ar-SA" sz="2400" dirty="0" smtClean="0"/>
              <a:t>قبل </a:t>
            </a:r>
            <a:r>
              <a:rPr lang="ar-SA" sz="2400" dirty="0"/>
              <a:t>بدء استطالة الساق وتكوين البراعم الزهرية </a:t>
            </a:r>
            <a:r>
              <a:rPr lang="ar-IQ" sz="2400" dirty="0" smtClean="0"/>
              <a:t>،</a:t>
            </a:r>
          </a:p>
          <a:p>
            <a:pPr algn="just" rtl="1"/>
            <a:r>
              <a:rPr lang="ar-SA" sz="2400" dirty="0" smtClean="0"/>
              <a:t>ويتم </a:t>
            </a:r>
            <a:r>
              <a:rPr lang="ar-SA" sz="2400" dirty="0"/>
              <a:t>الحصاد بقطع النباتات بسكين حاد فوق أو اسفل سطح </a:t>
            </a:r>
            <a:r>
              <a:rPr lang="ar-SA" sz="2400" dirty="0" smtClean="0"/>
              <a:t>التربة</a:t>
            </a:r>
            <a:endParaRPr lang="ar-IQ" sz="2400" dirty="0" smtClean="0"/>
          </a:p>
          <a:p>
            <a:pPr algn="just" rtl="1"/>
            <a:r>
              <a:rPr lang="ar-SA" sz="2400" dirty="0" smtClean="0"/>
              <a:t> </a:t>
            </a:r>
            <a:r>
              <a:rPr lang="ar-SA" sz="2400" dirty="0"/>
              <a:t>بقليل ثم تزال الاوراق الذابلة </a:t>
            </a:r>
            <a:r>
              <a:rPr lang="ar-SA" sz="2400" dirty="0" smtClean="0"/>
              <a:t>والمصابة</a:t>
            </a:r>
            <a:r>
              <a:rPr lang="ar-IQ" sz="2400" dirty="0" smtClean="0"/>
              <a:t>،</a:t>
            </a:r>
          </a:p>
          <a:p>
            <a:pPr algn="just" rtl="1"/>
            <a:r>
              <a:rPr lang="ar-SA" sz="2400" dirty="0" smtClean="0"/>
              <a:t> </a:t>
            </a:r>
            <a:r>
              <a:rPr lang="ar-SA" sz="2400" dirty="0"/>
              <a:t>ويفضل الحصاد مبكرا″ في الجو الحار، </a:t>
            </a:r>
            <a:endParaRPr lang="ar-IQ" sz="2400" dirty="0" smtClean="0"/>
          </a:p>
          <a:p>
            <a:pPr algn="just" rtl="1"/>
            <a:r>
              <a:rPr lang="ar-SA" sz="2400" dirty="0" smtClean="0"/>
              <a:t>يمكن </a:t>
            </a:r>
            <a:r>
              <a:rPr lang="ar-SA" sz="2400" dirty="0"/>
              <a:t>خزن الخس لمدة ثلاثة اسابيع عند خفض درجة حرارة الخزن الى الصفر المئوي ورطوبة عالية 95%، </a:t>
            </a:r>
            <a:endParaRPr lang="ar-IQ" sz="2400" dirty="0" smtClean="0"/>
          </a:p>
          <a:p>
            <a:pPr algn="just" rtl="1"/>
            <a:r>
              <a:rPr lang="ar-SA" sz="2400" dirty="0" smtClean="0"/>
              <a:t>تتراوح </a:t>
            </a:r>
            <a:r>
              <a:rPr lang="ar-SA" sz="2400" dirty="0"/>
              <a:t>كمية الحاصل 1,5 – 3,5 طن دونم</a:t>
            </a:r>
            <a:r>
              <a:rPr lang="ar-SA" sz="2400" baseline="30000" dirty="0"/>
              <a:t>-1</a:t>
            </a:r>
            <a:r>
              <a:rPr lang="ar-SA" sz="2400" dirty="0"/>
              <a:t>،  </a:t>
            </a:r>
            <a:endParaRPr lang="en-US" sz="2400" dirty="0"/>
          </a:p>
        </p:txBody>
      </p:sp>
    </p:spTree>
    <p:extLst>
      <p:ext uri="{BB962C8B-B14F-4D97-AF65-F5344CB8AC3E}">
        <p14:creationId xmlns:p14="http://schemas.microsoft.com/office/powerpoint/2010/main" val="1751360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fontScale="25000" lnSpcReduction="20000"/>
          </a:bodyPr>
          <a:lstStyle/>
          <a:p>
            <a:pPr marL="0" indent="0" algn="r" rtl="1">
              <a:buNone/>
            </a:pPr>
            <a:endParaRPr lang="ar-IQ" sz="2600" b="1" dirty="0" smtClean="0">
              <a:solidFill>
                <a:schemeClr val="accent2">
                  <a:lumMod val="75000"/>
                </a:schemeClr>
              </a:solidFill>
              <a:cs typeface="+mj-cs"/>
            </a:endParaRPr>
          </a:p>
          <a:p>
            <a:pPr marL="0" indent="0" algn="r" rtl="1">
              <a:buNone/>
            </a:pPr>
            <a:endParaRPr lang="ar-IQ" sz="2600" b="1" dirty="0">
              <a:solidFill>
                <a:schemeClr val="accent2">
                  <a:lumMod val="75000"/>
                </a:schemeClr>
              </a:solidFill>
              <a:cs typeface="+mj-cs"/>
            </a:endParaRPr>
          </a:p>
          <a:p>
            <a:pPr marL="0" indent="0" algn="r" rtl="1">
              <a:buNone/>
            </a:pPr>
            <a:r>
              <a:rPr lang="ar-IQ" sz="11200" b="1" dirty="0" smtClean="0">
                <a:solidFill>
                  <a:schemeClr val="accent2">
                    <a:lumMod val="75000"/>
                  </a:schemeClr>
                </a:solidFill>
                <a:cs typeface="+mj-cs"/>
              </a:rPr>
              <a:t>في المحاضرة السابقة تكلمناعن:</a:t>
            </a:r>
          </a:p>
          <a:p>
            <a:pPr lvl="0" algn="just" rtl="1">
              <a:lnSpc>
                <a:spcPct val="150000"/>
              </a:lnSpc>
              <a:spcBef>
                <a:spcPts val="0"/>
              </a:spcBef>
              <a:buClr>
                <a:srgbClr val="FF3399"/>
              </a:buClr>
            </a:pPr>
            <a:r>
              <a:rPr lang="ar-SA" sz="9600" dirty="0">
                <a:solidFill>
                  <a:prstClr val="black"/>
                </a:solidFill>
                <a:latin typeface="Times New Roman"/>
                <a:cs typeface="Times New Roman"/>
              </a:rPr>
              <a:t>العائلة البقولية</a:t>
            </a:r>
            <a:endParaRPr lang="ar-IQ" sz="9600" dirty="0">
              <a:solidFill>
                <a:prstClr val="black"/>
              </a:solidFill>
              <a:latin typeface="Times New Roman"/>
              <a:cs typeface="Times New Roman"/>
            </a:endParaRPr>
          </a:p>
          <a:p>
            <a:pPr lvl="0" algn="just" rtl="1">
              <a:buClr>
                <a:srgbClr val="FF3399"/>
              </a:buClr>
            </a:pPr>
            <a:r>
              <a:rPr lang="ar-SA" sz="9600" dirty="0">
                <a:solidFill>
                  <a:prstClr val="black"/>
                </a:solidFill>
                <a:latin typeface="Times New Roman"/>
                <a:cs typeface="Times New Roman"/>
              </a:rPr>
              <a:t>البزاليا </a:t>
            </a:r>
            <a:r>
              <a:rPr lang="en-US" sz="9600" dirty="0">
                <a:solidFill>
                  <a:prstClr val="black"/>
                </a:solidFill>
                <a:latin typeface="Times New Roman"/>
              </a:rPr>
              <a:t>Pea</a:t>
            </a:r>
            <a:endParaRPr lang="ar-IQ" sz="9600" dirty="0">
              <a:solidFill>
                <a:prstClr val="black"/>
              </a:solidFill>
              <a:latin typeface="Times New Roman"/>
            </a:endParaRPr>
          </a:p>
          <a:p>
            <a:pPr lvl="0" algn="just" rtl="1">
              <a:buClr>
                <a:srgbClr val="FF3399"/>
              </a:buClr>
            </a:pPr>
            <a:r>
              <a:rPr lang="ar-SA" sz="9600" dirty="0">
                <a:solidFill>
                  <a:prstClr val="black"/>
                </a:solidFill>
                <a:latin typeface="Times New Roman"/>
                <a:cs typeface="Times New Roman"/>
              </a:rPr>
              <a:t>الباقلاء</a:t>
            </a:r>
            <a:endParaRPr lang="en-US" sz="9600" dirty="0">
              <a:solidFill>
                <a:prstClr val="black"/>
              </a:solidFill>
            </a:endParaRPr>
          </a:p>
          <a:p>
            <a:pPr marL="0" lvl="0" indent="0" algn="just" rtl="1">
              <a:lnSpc>
                <a:spcPct val="150000"/>
              </a:lnSpc>
              <a:spcBef>
                <a:spcPts val="0"/>
              </a:spcBef>
              <a:buClr>
                <a:srgbClr val="FF3399"/>
              </a:buClr>
              <a:buNone/>
            </a:pPr>
            <a:endParaRPr lang="ar-IQ" sz="4400" b="1" dirty="0" smtClean="0">
              <a:solidFill>
                <a:schemeClr val="accent2">
                  <a:lumMod val="75000"/>
                </a:schemeClr>
              </a:solidFill>
              <a:cs typeface="+mj-cs"/>
            </a:endParaRPr>
          </a:p>
          <a:p>
            <a:pPr marL="0" lvl="0" indent="0" algn="just" rtl="1">
              <a:lnSpc>
                <a:spcPct val="150000"/>
              </a:lnSpc>
              <a:spcBef>
                <a:spcPts val="0"/>
              </a:spcBef>
              <a:buClr>
                <a:srgbClr val="FF3399"/>
              </a:buClr>
              <a:buNone/>
            </a:pPr>
            <a:r>
              <a:rPr lang="ar-IQ" sz="11200" b="1" dirty="0" smtClean="0">
                <a:solidFill>
                  <a:schemeClr val="accent2">
                    <a:lumMod val="75000"/>
                  </a:schemeClr>
                </a:solidFill>
                <a:latin typeface="Times New Roman"/>
                <a:ea typeface="Times New Roman"/>
                <a:cs typeface="+mj-cs"/>
              </a:rPr>
              <a:t>في محاضرة اليوم سوف نتكلم عن :</a:t>
            </a:r>
          </a:p>
          <a:p>
            <a:pPr lvl="0" algn="just" rtl="1">
              <a:lnSpc>
                <a:spcPct val="150000"/>
              </a:lnSpc>
              <a:spcBef>
                <a:spcPts val="0"/>
              </a:spcBef>
              <a:buClr>
                <a:srgbClr val="FF3399"/>
              </a:buClr>
            </a:pPr>
            <a:r>
              <a:rPr lang="ar-IQ" sz="9600" dirty="0">
                <a:cs typeface="+mj-cs"/>
              </a:rPr>
              <a:t>العائلة </a:t>
            </a:r>
            <a:r>
              <a:rPr lang="ar-IQ" sz="9600" dirty="0" smtClean="0">
                <a:cs typeface="+mj-cs"/>
              </a:rPr>
              <a:t>المركبة</a:t>
            </a:r>
            <a:endParaRPr lang="en-US" sz="9600" dirty="0" smtClean="0">
              <a:cs typeface="+mj-cs"/>
            </a:endParaRPr>
          </a:p>
          <a:p>
            <a:pPr lvl="0" algn="just" rtl="1">
              <a:lnSpc>
                <a:spcPct val="150000"/>
              </a:lnSpc>
              <a:spcBef>
                <a:spcPts val="0"/>
              </a:spcBef>
              <a:buClr>
                <a:srgbClr val="FF3399"/>
              </a:buClr>
            </a:pPr>
            <a:r>
              <a:rPr lang="ar-IQ" sz="9600" dirty="0">
                <a:cs typeface="+mj-cs"/>
              </a:rPr>
              <a:t>الخس </a:t>
            </a:r>
            <a:r>
              <a:rPr lang="en-US" sz="9600" dirty="0" smtClean="0">
                <a:latin typeface="Times New Roman" panose="02020603050405020304" pitchFamily="18" charset="0"/>
                <a:cs typeface="Times New Roman" panose="02020603050405020304" pitchFamily="18" charset="0"/>
              </a:rPr>
              <a:t>Lettuce</a:t>
            </a:r>
          </a:p>
          <a:p>
            <a:pPr lvl="0" algn="just" rtl="1">
              <a:lnSpc>
                <a:spcPct val="150000"/>
              </a:lnSpc>
              <a:spcBef>
                <a:spcPts val="0"/>
              </a:spcBef>
              <a:buClr>
                <a:srgbClr val="FF3399"/>
              </a:buClr>
            </a:pPr>
            <a:r>
              <a:rPr lang="ar-IQ" sz="9600" dirty="0">
                <a:cs typeface="+mj-cs"/>
              </a:rPr>
              <a:t>الطرطوفة(الالماسة)</a:t>
            </a:r>
          </a:p>
          <a:p>
            <a:pPr lvl="0" algn="just" rtl="1">
              <a:lnSpc>
                <a:spcPct val="150000"/>
              </a:lnSpc>
              <a:spcBef>
                <a:spcPts val="0"/>
              </a:spcBef>
              <a:buClr>
                <a:srgbClr val="FF3399"/>
              </a:buClr>
            </a:pPr>
            <a:endParaRPr lang="en-US" sz="7400" dirty="0">
              <a:cs typeface="+mj-cs"/>
            </a:endParaRPr>
          </a:p>
          <a:p>
            <a:pPr marL="0" lvl="0" indent="0" algn="just" rtl="1">
              <a:lnSpc>
                <a:spcPct val="150000"/>
              </a:lnSpc>
              <a:spcBef>
                <a:spcPts val="0"/>
              </a:spcBef>
              <a:buClr>
                <a:srgbClr val="FF3399"/>
              </a:buClr>
              <a:buNone/>
            </a:pPr>
            <a:endParaRPr lang="ar-IQ" sz="4400" dirty="0"/>
          </a:p>
          <a:p>
            <a:pPr marL="0" lvl="0" indent="0" algn="just" rtl="1">
              <a:lnSpc>
                <a:spcPct val="150000"/>
              </a:lnSpc>
              <a:spcBef>
                <a:spcPts val="0"/>
              </a:spcBef>
              <a:buClr>
                <a:srgbClr val="FF3399"/>
              </a:buClr>
              <a:buNone/>
            </a:pPr>
            <a:endParaRPr lang="en-US" sz="4400" dirty="0"/>
          </a:p>
          <a:p>
            <a:pPr marL="0" lvl="0" indent="0" algn="just" rtl="1">
              <a:buNone/>
            </a:pPr>
            <a:endParaRPr lang="en-US" sz="2400" dirty="0">
              <a:solidFill>
                <a:srgbClr val="FF0000"/>
              </a:solidFill>
            </a:endParaRPr>
          </a:p>
          <a:p>
            <a:pPr marL="0" lvl="0" indent="0" algn="just" rtl="1">
              <a:lnSpc>
                <a:spcPct val="150000"/>
              </a:lnSpc>
              <a:spcBef>
                <a:spcPts val="0"/>
              </a:spcBef>
              <a:buClr>
                <a:srgbClr val="FF3399"/>
              </a:buClr>
              <a:buNone/>
            </a:pPr>
            <a:endParaRPr lang="ar-IQ" sz="40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34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en-US" sz="34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28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8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r>
              <a:rPr lang="ar-IQ" sz="2400" dirty="0" smtClean="0">
                <a:latin typeface="Times New Roman"/>
                <a:ea typeface="Times New Roman"/>
                <a:cs typeface="+mj-cs"/>
              </a:rPr>
              <a:t> </a:t>
            </a: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400" dirty="0" smtClean="0">
              <a:latin typeface="Times New Roman"/>
              <a:ea typeface="Times New Roman"/>
              <a:cs typeface="+mj-cs"/>
            </a:endParaRPr>
          </a:p>
          <a:p>
            <a:pPr lvl="0" algn="just" rtl="1">
              <a:lnSpc>
                <a:spcPct val="150000"/>
              </a:lnSpc>
              <a:spcBef>
                <a:spcPts val="0"/>
              </a:spcBef>
              <a:buFont typeface="Symbol"/>
              <a:buChar char=""/>
            </a:pPr>
            <a:endParaRPr lang="ar-IQ" sz="2400" b="1" dirty="0" smtClean="0">
              <a:latin typeface="Times New Roman"/>
              <a:ea typeface="Times New Roman"/>
              <a:cs typeface="+mj-cs"/>
            </a:endParaRPr>
          </a:p>
          <a:p>
            <a:pPr lvl="0" algn="just" rtl="1">
              <a:lnSpc>
                <a:spcPct val="150000"/>
              </a:lnSpc>
              <a:spcBef>
                <a:spcPts val="0"/>
              </a:spcBef>
              <a:buFont typeface="Symbol"/>
              <a:buChar char=""/>
            </a:pPr>
            <a:endParaRPr lang="en-US" sz="2400" dirty="0">
              <a:latin typeface="Times New Roman"/>
              <a:ea typeface="Times New Roman"/>
              <a:cs typeface="+mj-cs"/>
            </a:endParaRPr>
          </a:p>
          <a:p>
            <a:pPr marL="0" indent="0" algn="r" rtl="1">
              <a:buNone/>
            </a:pPr>
            <a:endParaRPr lang="ar-IQ" dirty="0">
              <a:cs typeface="+mj-cs"/>
            </a:endParaRPr>
          </a:p>
          <a:p>
            <a:pPr marL="0" indent="0" algn="r" rtl="1">
              <a:buNone/>
            </a:pPr>
            <a:endParaRPr lang="ar-IQ" dirty="0" smtClean="0">
              <a:cs typeface="+mj-cs"/>
            </a:endParaRPr>
          </a:p>
        </p:txBody>
      </p:sp>
    </p:spTree>
    <p:extLst>
      <p:ext uri="{BB962C8B-B14F-4D97-AF65-F5344CB8AC3E}">
        <p14:creationId xmlns:p14="http://schemas.microsoft.com/office/powerpoint/2010/main" val="1844789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pPr algn="just" rtl="1">
              <a:lnSpc>
                <a:spcPct val="150000"/>
              </a:lnSpc>
              <a:spcBef>
                <a:spcPts val="0"/>
              </a:spcBef>
              <a:buFont typeface="Wingdings" panose="05000000000000000000" pitchFamily="2" charset="2"/>
              <a:buChar char="Ø"/>
            </a:pPr>
            <a:r>
              <a:rPr lang="ar-SA" sz="2400" b="1" dirty="0">
                <a:solidFill>
                  <a:srgbClr val="C00000"/>
                </a:solidFill>
                <a:latin typeface="Times New Roman"/>
                <a:ea typeface="Times New Roman"/>
                <a:cs typeface="+mj-cs"/>
              </a:rPr>
              <a:t>النضج والحصاد</a:t>
            </a:r>
            <a:endParaRPr lang="en-US" sz="2400" dirty="0">
              <a:solidFill>
                <a:srgbClr val="C00000"/>
              </a:solidFill>
              <a:latin typeface="Times New Roman"/>
              <a:ea typeface="Times New Roman"/>
              <a:cs typeface="+mj-cs"/>
            </a:endParaRPr>
          </a:p>
          <a:p>
            <a:pPr algn="just" rtl="1">
              <a:lnSpc>
                <a:spcPct val="150000"/>
              </a:lnSpc>
            </a:pPr>
            <a:r>
              <a:rPr lang="ar-SA" sz="2400" dirty="0" smtClean="0">
                <a:cs typeface="+mj-cs"/>
              </a:rPr>
              <a:t>قسم </a:t>
            </a:r>
            <a:r>
              <a:rPr lang="ar-SA" sz="2400" dirty="0">
                <a:cs typeface="+mj-cs"/>
              </a:rPr>
              <a:t>الباحثين أصناف الخس التجارية الى المجموعات التالية:</a:t>
            </a:r>
            <a:endParaRPr lang="en-US" sz="2400" dirty="0">
              <a:cs typeface="+mj-cs"/>
            </a:endParaRPr>
          </a:p>
          <a:p>
            <a:pPr marL="357188" indent="-357188" algn="just" rtl="1">
              <a:lnSpc>
                <a:spcPct val="150000"/>
              </a:lnSpc>
              <a:buNone/>
            </a:pPr>
            <a:r>
              <a:rPr lang="ar-SA" sz="2400" dirty="0">
                <a:cs typeface="+mj-cs"/>
              </a:rPr>
              <a:t>1- ذات الرؤوس الكروية </a:t>
            </a:r>
            <a:r>
              <a:rPr lang="en-US" sz="2400" dirty="0">
                <a:cs typeface="+mj-cs"/>
              </a:rPr>
              <a:t>Head lettuce</a:t>
            </a:r>
            <a:r>
              <a:rPr lang="ar-SA" sz="2400" dirty="0">
                <a:cs typeface="+mj-cs"/>
              </a:rPr>
              <a:t>: تكون النباتات رؤوسا″ صلبة مثل اللهانة.</a:t>
            </a:r>
            <a:endParaRPr lang="en-US" sz="2400" dirty="0">
              <a:cs typeface="+mj-cs"/>
            </a:endParaRPr>
          </a:p>
          <a:p>
            <a:pPr marL="357188" indent="-357188" algn="just" rtl="1">
              <a:lnSpc>
                <a:spcPct val="150000"/>
              </a:lnSpc>
              <a:buNone/>
            </a:pPr>
            <a:r>
              <a:rPr lang="ar-SA" sz="2400" dirty="0">
                <a:cs typeface="+mj-cs"/>
              </a:rPr>
              <a:t>2- ذات</a:t>
            </a:r>
            <a:r>
              <a:rPr lang="ar-IQ" sz="2400" dirty="0">
                <a:cs typeface="+mj-cs"/>
              </a:rPr>
              <a:t> الرؤوس أو الاوراق الدهنية </a:t>
            </a:r>
            <a:r>
              <a:rPr lang="en-US" sz="2400" dirty="0">
                <a:cs typeface="+mj-cs"/>
              </a:rPr>
              <a:t>Butter Varieties</a:t>
            </a:r>
            <a:r>
              <a:rPr lang="ar-SA" sz="2400" dirty="0">
                <a:cs typeface="+mj-cs"/>
              </a:rPr>
              <a:t>: تكون أوراق النبات ناعمة ذات ملمس دهني.</a:t>
            </a:r>
            <a:endParaRPr lang="en-US" sz="2400" dirty="0">
              <a:cs typeface="+mj-cs"/>
            </a:endParaRPr>
          </a:p>
          <a:p>
            <a:pPr marL="0" indent="0" algn="just" rtl="1">
              <a:lnSpc>
                <a:spcPct val="150000"/>
              </a:lnSpc>
              <a:buNone/>
            </a:pPr>
            <a:r>
              <a:rPr lang="ar-SA" sz="2400" dirty="0">
                <a:cs typeface="+mj-cs"/>
              </a:rPr>
              <a:t>3- ذات الرؤوس أو الاوراق الطرية </a:t>
            </a:r>
            <a:r>
              <a:rPr lang="en-US" sz="2400" dirty="0">
                <a:cs typeface="+mj-cs"/>
              </a:rPr>
              <a:t>Crisp Varieties  </a:t>
            </a:r>
          </a:p>
          <a:p>
            <a:pPr marL="0" indent="0" algn="just" rtl="1">
              <a:lnSpc>
                <a:spcPct val="150000"/>
              </a:lnSpc>
              <a:buNone/>
            </a:pPr>
            <a:r>
              <a:rPr lang="ar-IQ" sz="2400" dirty="0">
                <a:cs typeface="+mj-cs"/>
              </a:rPr>
              <a:t>4- مجموعة الخس ذات الرؤوس المتطاولة </a:t>
            </a:r>
            <a:r>
              <a:rPr lang="en-US" sz="2400" dirty="0">
                <a:cs typeface="+mj-cs"/>
              </a:rPr>
              <a:t>Cos or Romaine </a:t>
            </a:r>
          </a:p>
          <a:p>
            <a:pPr marL="357188" indent="-357188" algn="just" rtl="1">
              <a:lnSpc>
                <a:spcPct val="150000"/>
              </a:lnSpc>
              <a:buNone/>
            </a:pPr>
            <a:r>
              <a:rPr lang="ar-SA" sz="2400" dirty="0">
                <a:cs typeface="+mj-cs"/>
              </a:rPr>
              <a:t>5- المجموعة الورقية</a:t>
            </a:r>
            <a:r>
              <a:rPr lang="ar-IQ" sz="2400" dirty="0">
                <a:cs typeface="+mj-cs"/>
              </a:rPr>
              <a:t> أو الخالية من الرؤوس </a:t>
            </a:r>
            <a:r>
              <a:rPr lang="en-US" sz="2400" dirty="0">
                <a:cs typeface="+mj-cs"/>
              </a:rPr>
              <a:t>Loose Leaf or Bunching</a:t>
            </a:r>
            <a:r>
              <a:rPr lang="ar-SA" sz="2400" dirty="0">
                <a:cs typeface="+mj-cs"/>
              </a:rPr>
              <a:t>: لاتكون النباتات رؤوسا″والاوراق متهدلة. </a:t>
            </a:r>
            <a:endParaRPr lang="en-US" sz="2400" dirty="0">
              <a:cs typeface="+mj-cs"/>
            </a:endParaRPr>
          </a:p>
          <a:p>
            <a:pPr marL="0" indent="0" algn="just" rtl="1">
              <a:lnSpc>
                <a:spcPct val="150000"/>
              </a:lnSpc>
              <a:buNone/>
            </a:pPr>
            <a:r>
              <a:rPr lang="ar-SA" sz="2400" dirty="0">
                <a:cs typeface="+mj-cs"/>
              </a:rPr>
              <a:t>6- مجموعة الخس التي يؤكل سيقانها </a:t>
            </a:r>
            <a:r>
              <a:rPr lang="en-US" sz="2400" dirty="0" smtClean="0">
                <a:cs typeface="+mj-cs"/>
              </a:rPr>
              <a:t>Stem</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39827041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172200"/>
          </a:xfrm>
        </p:spPr>
        <p:txBody>
          <a:bodyPr>
            <a:normAutofit/>
          </a:bodyPr>
          <a:lstStyle/>
          <a:p>
            <a:pPr lvl="0" algn="just" rtl="1">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 rtl="1">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انتاج</a:t>
            </a:r>
            <a:r>
              <a:rPr lang="ar-IQ" sz="2400" dirty="0" smtClean="0">
                <a:solidFill>
                  <a:srgbClr val="C00000"/>
                </a:solidFill>
                <a:latin typeface="Times New Roman"/>
                <a:ea typeface="Times New Roman"/>
                <a:cs typeface="Times New Roman"/>
              </a:rPr>
              <a:t> </a:t>
            </a:r>
            <a:r>
              <a:rPr lang="ar-IQ" sz="2400" b="1" dirty="0">
                <a:solidFill>
                  <a:srgbClr val="C00000"/>
                </a:solidFill>
                <a:latin typeface="Times New Roman"/>
                <a:ea typeface="Times New Roman"/>
                <a:cs typeface="Times New Roman"/>
              </a:rPr>
              <a:t>البذور</a:t>
            </a:r>
            <a:endParaRPr lang="en-US" sz="2400" dirty="0">
              <a:solidFill>
                <a:srgbClr val="C00000"/>
              </a:solidFill>
              <a:latin typeface="Times New Roman"/>
              <a:ea typeface="Times New Roman"/>
            </a:endParaRPr>
          </a:p>
          <a:p>
            <a:pPr marR="0" algn="just" rtl="1">
              <a:lnSpc>
                <a:spcPct val="150000"/>
              </a:lnSpc>
              <a:spcBef>
                <a:spcPts val="0"/>
              </a:spcBef>
              <a:spcAft>
                <a:spcPts val="0"/>
              </a:spcAft>
            </a:pPr>
            <a:r>
              <a:rPr lang="ar-IQ" sz="2400" dirty="0" smtClean="0">
                <a:cs typeface="+mj-cs"/>
              </a:rPr>
              <a:t>نبات </a:t>
            </a:r>
            <a:r>
              <a:rPr lang="ar-IQ" sz="2400" dirty="0">
                <a:cs typeface="+mj-cs"/>
              </a:rPr>
              <a:t>الخس من الخضراوات ذات التلقيح الذاتي، </a:t>
            </a:r>
            <a:r>
              <a:rPr lang="ar-IQ" sz="2400" dirty="0" smtClean="0">
                <a:cs typeface="+mj-cs"/>
              </a:rPr>
              <a:t>وتحدث </a:t>
            </a:r>
            <a:r>
              <a:rPr lang="ar-IQ" sz="2400" dirty="0">
                <a:cs typeface="+mj-cs"/>
              </a:rPr>
              <a:t>نسبة قليلة من التلقيح الخلطي، </a:t>
            </a:r>
            <a:endParaRPr lang="ar-IQ" sz="2400" dirty="0" smtClean="0">
              <a:cs typeface="+mj-cs"/>
            </a:endParaRPr>
          </a:p>
          <a:p>
            <a:pPr marR="0" algn="just" rtl="1">
              <a:lnSpc>
                <a:spcPct val="150000"/>
              </a:lnSpc>
              <a:spcBef>
                <a:spcPts val="0"/>
              </a:spcBef>
              <a:spcAft>
                <a:spcPts val="0"/>
              </a:spcAft>
            </a:pPr>
            <a:r>
              <a:rPr lang="ar-IQ" sz="2400" dirty="0" smtClean="0">
                <a:cs typeface="+mj-cs"/>
              </a:rPr>
              <a:t>ولغرض </a:t>
            </a:r>
            <a:r>
              <a:rPr lang="ar-IQ" sz="2400" dirty="0">
                <a:cs typeface="+mj-cs"/>
              </a:rPr>
              <a:t>انتاج البذور يفضل زراعتة في ارض معزولة عن نباتات الخس الاخرى، </a:t>
            </a:r>
            <a:endParaRPr lang="ar-IQ" sz="2400" dirty="0" smtClean="0">
              <a:cs typeface="+mj-cs"/>
            </a:endParaRPr>
          </a:p>
          <a:p>
            <a:pPr marR="0" algn="just" rtl="1">
              <a:lnSpc>
                <a:spcPct val="150000"/>
              </a:lnSpc>
              <a:spcBef>
                <a:spcPts val="0"/>
              </a:spcBef>
              <a:spcAft>
                <a:spcPts val="0"/>
              </a:spcAft>
            </a:pPr>
            <a:r>
              <a:rPr lang="ar-IQ" sz="2400" dirty="0" smtClean="0">
                <a:cs typeface="+mj-cs"/>
              </a:rPr>
              <a:t>واثناء </a:t>
            </a:r>
            <a:r>
              <a:rPr lang="ar-IQ" sz="2400" dirty="0">
                <a:cs typeface="+mj-cs"/>
              </a:rPr>
              <a:t>نمو النبات في الحقل تجرى عملية النقاوة </a:t>
            </a:r>
            <a:r>
              <a:rPr lang="en-US" sz="2400" dirty="0" err="1">
                <a:cs typeface="+mj-cs"/>
              </a:rPr>
              <a:t>Roguing</a:t>
            </a:r>
            <a:r>
              <a:rPr lang="ar-IQ" sz="2400" dirty="0">
                <a:cs typeface="+mj-cs"/>
              </a:rPr>
              <a:t> إذ تستبعد النباتات غير المطابقة للصنف والمصابة بالحشرات والامراض وخاصة </a:t>
            </a:r>
            <a:r>
              <a:rPr lang="ar-IQ" sz="2400" dirty="0" smtClean="0">
                <a:cs typeface="+mj-cs"/>
              </a:rPr>
              <a:t>الفايروسية</a:t>
            </a:r>
          </a:p>
          <a:p>
            <a:pPr marR="0" algn="just" rtl="1">
              <a:lnSpc>
                <a:spcPct val="150000"/>
              </a:lnSpc>
              <a:spcBef>
                <a:spcPts val="0"/>
              </a:spcBef>
              <a:spcAft>
                <a:spcPts val="0"/>
              </a:spcAft>
            </a:pPr>
            <a:r>
              <a:rPr lang="ar-IQ" sz="2400" dirty="0" smtClean="0">
                <a:cs typeface="+mj-cs"/>
              </a:rPr>
              <a:t> </a:t>
            </a:r>
            <a:r>
              <a:rPr lang="ar-IQ" sz="2400" dirty="0">
                <a:cs typeface="+mj-cs"/>
              </a:rPr>
              <a:t>وتقلع النباتات كاملة وتجرى هذه العملية من قبل اشخاص مدربين مرة كل اسبوعين في مراحل النمو الخضري للنبات, </a:t>
            </a:r>
            <a:endParaRPr lang="ar-IQ" sz="2400" dirty="0" smtClean="0">
              <a:cs typeface="+mj-cs"/>
            </a:endParaRPr>
          </a:p>
          <a:p>
            <a:pPr marR="0" algn="just" rtl="1">
              <a:lnSpc>
                <a:spcPct val="150000"/>
              </a:lnSpc>
              <a:spcBef>
                <a:spcPts val="0"/>
              </a:spcBef>
              <a:spcAft>
                <a:spcPts val="0"/>
              </a:spcAft>
            </a:pPr>
            <a:r>
              <a:rPr lang="ar-IQ" sz="2400" dirty="0" smtClean="0">
                <a:cs typeface="+mj-cs"/>
              </a:rPr>
              <a:t>بعد </a:t>
            </a:r>
            <a:r>
              <a:rPr lang="ar-IQ" sz="2400" dirty="0">
                <a:cs typeface="+mj-cs"/>
              </a:rPr>
              <a:t>ذلك  يبدا ساق النبات بالاستطالة لتكوين الشمراخ الزهري, </a:t>
            </a:r>
            <a:endParaRPr lang="ar-IQ" sz="2400" dirty="0" smtClean="0">
              <a:cs typeface="+mj-cs"/>
            </a:endParaRPr>
          </a:p>
        </p:txBody>
      </p:sp>
    </p:spTree>
    <p:extLst>
      <p:ext uri="{BB962C8B-B14F-4D97-AF65-F5344CB8AC3E}">
        <p14:creationId xmlns:p14="http://schemas.microsoft.com/office/powerpoint/2010/main" val="12633237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172200"/>
          </a:xfrm>
        </p:spPr>
        <p:txBody>
          <a:bodyPr>
            <a:normAutofit/>
          </a:bodyPr>
          <a:lstStyle/>
          <a:p>
            <a:pPr lvl="0" algn="just" rtl="1">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 rtl="1">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انتاج</a:t>
            </a:r>
            <a:r>
              <a:rPr lang="ar-IQ" sz="2400" dirty="0" smtClean="0">
                <a:solidFill>
                  <a:srgbClr val="C00000"/>
                </a:solidFill>
                <a:latin typeface="Times New Roman"/>
                <a:ea typeface="Times New Roman"/>
                <a:cs typeface="Times New Roman"/>
              </a:rPr>
              <a:t> </a:t>
            </a:r>
            <a:r>
              <a:rPr lang="ar-IQ" sz="2400" b="1" dirty="0">
                <a:solidFill>
                  <a:srgbClr val="C00000"/>
                </a:solidFill>
                <a:latin typeface="Times New Roman"/>
                <a:ea typeface="Times New Roman"/>
                <a:cs typeface="Times New Roman"/>
              </a:rPr>
              <a:t>البذور</a:t>
            </a:r>
            <a:endParaRPr lang="en-US" sz="2400" dirty="0">
              <a:solidFill>
                <a:srgbClr val="C00000"/>
              </a:solidFill>
              <a:latin typeface="Times New Roman"/>
              <a:ea typeface="Times New Roman"/>
            </a:endParaRPr>
          </a:p>
          <a:p>
            <a:pPr algn="just" rtl="1">
              <a:lnSpc>
                <a:spcPct val="150000"/>
              </a:lnSpc>
              <a:spcBef>
                <a:spcPts val="0"/>
              </a:spcBef>
            </a:pPr>
            <a:r>
              <a:rPr lang="ar-IQ" sz="2400" dirty="0" smtClean="0">
                <a:cs typeface="+mj-cs"/>
              </a:rPr>
              <a:t>وفي </a:t>
            </a:r>
            <a:r>
              <a:rPr lang="ar-IQ" sz="2400" dirty="0">
                <a:cs typeface="+mj-cs"/>
              </a:rPr>
              <a:t>اصناف الخس ذي الرؤوس الكروية </a:t>
            </a:r>
            <a:r>
              <a:rPr lang="en-US" sz="2400" dirty="0">
                <a:cs typeface="+mj-cs"/>
              </a:rPr>
              <a:t>Head lettuce </a:t>
            </a:r>
            <a:r>
              <a:rPr lang="ar-IQ" sz="2400" dirty="0" smtClean="0">
                <a:cs typeface="+mj-cs"/>
              </a:rPr>
              <a:t> يشق </a:t>
            </a:r>
            <a:r>
              <a:rPr lang="ar-IQ" sz="2400" dirty="0">
                <a:cs typeface="+mj-cs"/>
              </a:rPr>
              <a:t>الراس  يدويا عند النضج لتشجيع خروج الحوامل الزهرية, </a:t>
            </a:r>
            <a:endParaRPr lang="ar-IQ" sz="2400" dirty="0" smtClean="0">
              <a:cs typeface="+mj-cs"/>
            </a:endParaRPr>
          </a:p>
          <a:p>
            <a:pPr algn="just" rtl="1">
              <a:lnSpc>
                <a:spcPct val="150000"/>
              </a:lnSpc>
              <a:spcBef>
                <a:spcPts val="0"/>
              </a:spcBef>
            </a:pPr>
            <a:r>
              <a:rPr lang="ar-IQ" sz="2400" dirty="0" smtClean="0">
                <a:cs typeface="+mj-cs"/>
              </a:rPr>
              <a:t> </a:t>
            </a:r>
            <a:r>
              <a:rPr lang="ar-IQ" sz="2400" dirty="0">
                <a:cs typeface="+mj-cs"/>
              </a:rPr>
              <a:t>كما ان رش حامض الجبرليك بتركيز 3 – 10 جزء بالمليون في مرحلة الاربع  ورقات ويكرر الرش في مرحلة الثمان ورقات, </a:t>
            </a:r>
            <a:endParaRPr lang="ar-IQ" sz="2400" dirty="0" smtClean="0">
              <a:cs typeface="+mj-cs"/>
            </a:endParaRPr>
          </a:p>
          <a:p>
            <a:pPr algn="just" rtl="1">
              <a:lnSpc>
                <a:spcPct val="150000"/>
              </a:lnSpc>
              <a:spcBef>
                <a:spcPts val="0"/>
              </a:spcBef>
            </a:pPr>
            <a:r>
              <a:rPr lang="ar-IQ" sz="2400" dirty="0" smtClean="0">
                <a:cs typeface="+mj-cs"/>
              </a:rPr>
              <a:t>يؤدي </a:t>
            </a:r>
            <a:r>
              <a:rPr lang="ar-IQ" sz="2400" dirty="0">
                <a:cs typeface="+mj-cs"/>
              </a:rPr>
              <a:t>الى </a:t>
            </a:r>
            <a:endParaRPr lang="ar-IQ" sz="2400" dirty="0" smtClean="0">
              <a:cs typeface="+mj-cs"/>
            </a:endParaRPr>
          </a:p>
          <a:p>
            <a:pPr algn="just" rtl="1">
              <a:lnSpc>
                <a:spcPct val="150000"/>
              </a:lnSpc>
              <a:spcBef>
                <a:spcPts val="0"/>
              </a:spcBef>
            </a:pPr>
            <a:r>
              <a:rPr lang="ar-IQ" sz="2400" dirty="0" smtClean="0">
                <a:cs typeface="+mj-cs"/>
              </a:rPr>
              <a:t>زيادة </a:t>
            </a:r>
            <a:r>
              <a:rPr lang="ar-IQ" sz="2400" dirty="0">
                <a:cs typeface="+mj-cs"/>
              </a:rPr>
              <a:t>كبيرة في حاصل البذور </a:t>
            </a:r>
            <a:endParaRPr lang="ar-IQ" sz="2400" dirty="0" smtClean="0">
              <a:cs typeface="+mj-cs"/>
            </a:endParaRPr>
          </a:p>
          <a:p>
            <a:pPr algn="just" rtl="1">
              <a:lnSpc>
                <a:spcPct val="150000"/>
              </a:lnSpc>
              <a:spcBef>
                <a:spcPts val="0"/>
              </a:spcBef>
            </a:pPr>
            <a:r>
              <a:rPr lang="ar-IQ" sz="2400" dirty="0" smtClean="0">
                <a:cs typeface="+mj-cs"/>
              </a:rPr>
              <a:t>والتبكير </a:t>
            </a:r>
            <a:r>
              <a:rPr lang="ar-IQ" sz="2400" dirty="0">
                <a:cs typeface="+mj-cs"/>
              </a:rPr>
              <a:t>حوالي اسبوعين في نضجها </a:t>
            </a:r>
            <a:endParaRPr lang="ar-IQ" sz="2400" dirty="0" smtClean="0">
              <a:cs typeface="+mj-cs"/>
            </a:endParaRPr>
          </a:p>
          <a:p>
            <a:pPr algn="just" rtl="1">
              <a:lnSpc>
                <a:spcPct val="150000"/>
              </a:lnSpc>
              <a:spcBef>
                <a:spcPts val="0"/>
              </a:spcBef>
            </a:pPr>
            <a:r>
              <a:rPr lang="ar-IQ" sz="2400" dirty="0" smtClean="0">
                <a:cs typeface="+mj-cs"/>
              </a:rPr>
              <a:t>وتجانس </a:t>
            </a:r>
            <a:r>
              <a:rPr lang="ar-IQ" sz="2400" dirty="0">
                <a:cs typeface="+mj-cs"/>
              </a:rPr>
              <a:t>النباتات في النضج</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8267398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457200"/>
            <a:ext cx="8229600" cy="6172200"/>
          </a:xfrm>
        </p:spPr>
        <p:txBody>
          <a:bodyPr>
            <a:normAutofit/>
          </a:bodyPr>
          <a:lstStyle/>
          <a:p>
            <a:pPr lvl="0" algn="just" rtl="1">
              <a:lnSpc>
                <a:spcPct val="115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Times New Roman"/>
              </a:rPr>
              <a:t>الامراض</a:t>
            </a:r>
            <a:endParaRPr lang="en-US" sz="2400" dirty="0">
              <a:solidFill>
                <a:srgbClr val="C00000"/>
              </a:solidFill>
              <a:latin typeface="Times New Roman"/>
              <a:ea typeface="Times New Roman"/>
            </a:endParaRPr>
          </a:p>
          <a:p>
            <a:pPr algn="just" rtl="1"/>
            <a:r>
              <a:rPr lang="ar-IQ" sz="2400" dirty="0" smtClean="0"/>
              <a:t>يتعرض </a:t>
            </a:r>
            <a:r>
              <a:rPr lang="ar-IQ" sz="2400" dirty="0"/>
              <a:t>الخس الى عدد كبير من الامراض, وان عددا قليلا منها تسبب خسارة في المحصول، وعادة يصعب مكافحة امراض الخس نظرا لطبيعة نموه وطريقة استهلاكه مما يصعب استعمال المواد المضادة للفطريات, واهم هذه الامراض: </a:t>
            </a:r>
            <a:endParaRPr lang="en-US" sz="2400" dirty="0"/>
          </a:p>
          <a:p>
            <a:pPr marL="0" indent="0" algn="just" rtl="1">
              <a:buNone/>
            </a:pPr>
            <a:r>
              <a:rPr lang="ar-SA" sz="2400" b="1" dirty="0"/>
              <a:t>1- مرض ذبول الشتلات </a:t>
            </a:r>
            <a:r>
              <a:rPr lang="en-US" sz="2400" b="1" dirty="0"/>
              <a:t>Damping off</a:t>
            </a:r>
            <a:r>
              <a:rPr lang="ar-SA" sz="2400" b="1" dirty="0"/>
              <a:t>:</a:t>
            </a:r>
            <a:endParaRPr lang="en-US" sz="2400" dirty="0"/>
          </a:p>
          <a:p>
            <a:pPr algn="just" rtl="1"/>
            <a:r>
              <a:rPr lang="ar-SA" sz="2400" dirty="0" smtClean="0"/>
              <a:t>مرض </a:t>
            </a:r>
            <a:r>
              <a:rPr lang="ar-SA" sz="2400" dirty="0"/>
              <a:t>فطري يصيب البادرات بعد انباتها </a:t>
            </a:r>
            <a:r>
              <a:rPr lang="ar-SA" sz="2400" dirty="0" smtClean="0"/>
              <a:t>مباشرة</a:t>
            </a:r>
            <a:r>
              <a:rPr lang="ar-IQ" sz="2400" dirty="0" smtClean="0"/>
              <a:t>،</a:t>
            </a:r>
          </a:p>
          <a:p>
            <a:pPr algn="just" rtl="1"/>
            <a:r>
              <a:rPr lang="ar-SA" sz="2400" dirty="0" smtClean="0"/>
              <a:t> </a:t>
            </a:r>
            <a:r>
              <a:rPr lang="ar-SA" sz="2400" dirty="0"/>
              <a:t>وتكون الاصابة على ساق الشتلة عند مستوى سطح </a:t>
            </a:r>
            <a:r>
              <a:rPr lang="ar-SA" sz="2400" dirty="0" smtClean="0"/>
              <a:t>التربة</a:t>
            </a:r>
            <a:r>
              <a:rPr lang="ar-IQ" sz="2400" dirty="0" smtClean="0"/>
              <a:t>،</a:t>
            </a:r>
          </a:p>
          <a:p>
            <a:pPr algn="just" rtl="1"/>
            <a:r>
              <a:rPr lang="ar-SA" sz="2400" dirty="0" smtClean="0"/>
              <a:t> </a:t>
            </a:r>
            <a:r>
              <a:rPr lang="ar-SA" sz="2400" dirty="0"/>
              <a:t>فيؤدي الى ذبول الشتلات وموتها</a:t>
            </a:r>
            <a:r>
              <a:rPr lang="ar-SA" sz="2400" dirty="0" smtClean="0"/>
              <a:t>،</a:t>
            </a:r>
            <a:endParaRPr lang="ar-IQ" sz="2400" dirty="0" smtClean="0"/>
          </a:p>
          <a:p>
            <a:pPr algn="just" rtl="1"/>
            <a:r>
              <a:rPr lang="ar-SA" sz="2400" dirty="0" smtClean="0"/>
              <a:t> </a:t>
            </a:r>
            <a:r>
              <a:rPr lang="ar-SA" sz="2400" dirty="0"/>
              <a:t>يؤدي المرض الى نقصان كبير في عدد الشتلات خاصة عندما يكون الجو باردا ورطبا، </a:t>
            </a:r>
            <a:endParaRPr lang="ar-IQ" sz="2400" dirty="0" smtClean="0"/>
          </a:p>
          <a:p>
            <a:pPr algn="just" rtl="1"/>
            <a:r>
              <a:rPr lang="ar-SA" sz="2400" dirty="0" smtClean="0"/>
              <a:t>اهم </a:t>
            </a:r>
            <a:r>
              <a:rPr lang="ar-SA" sz="2400" dirty="0"/>
              <a:t>وسائل المكافحة هو اعتماد بذور نظيفة غير مصابة </a:t>
            </a:r>
            <a:endParaRPr lang="ar-IQ" sz="2400" dirty="0" smtClean="0"/>
          </a:p>
          <a:p>
            <a:pPr algn="just" rtl="1"/>
            <a:r>
              <a:rPr lang="ar-SA" sz="2400" dirty="0" smtClean="0"/>
              <a:t>وتعقيم </a:t>
            </a:r>
            <a:r>
              <a:rPr lang="ar-SA" sz="2400" dirty="0"/>
              <a:t>التربة </a:t>
            </a:r>
            <a:endParaRPr lang="ar-IQ" sz="2400" dirty="0" smtClean="0"/>
          </a:p>
          <a:p>
            <a:pPr algn="just" rtl="1"/>
            <a:r>
              <a:rPr lang="ar-SA" sz="2400" dirty="0" smtClean="0"/>
              <a:t>واستعمال </a:t>
            </a:r>
            <a:r>
              <a:rPr lang="ar-SA" sz="2400" dirty="0"/>
              <a:t>مياه ري نظيفة</a:t>
            </a:r>
            <a:r>
              <a:rPr lang="ar-SA" sz="2400" dirty="0" smtClean="0"/>
              <a:t>.</a:t>
            </a:r>
            <a:endParaRPr lang="en-US" sz="2400" dirty="0"/>
          </a:p>
        </p:txBody>
      </p:sp>
    </p:spTree>
    <p:extLst>
      <p:ext uri="{BB962C8B-B14F-4D97-AF65-F5344CB8AC3E}">
        <p14:creationId xmlns:p14="http://schemas.microsoft.com/office/powerpoint/2010/main" val="26900713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457200"/>
            <a:ext cx="8229600" cy="6172200"/>
          </a:xfrm>
        </p:spPr>
        <p:txBody>
          <a:bodyPr>
            <a:normAutofit/>
          </a:bodyPr>
          <a:lstStyle/>
          <a:p>
            <a:pPr lvl="0" algn="just" rtl="1">
              <a:lnSpc>
                <a:spcPct val="115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Times New Roman"/>
              </a:rPr>
              <a:t>الامراض</a:t>
            </a:r>
            <a:endParaRPr lang="en-US" sz="2400" dirty="0">
              <a:solidFill>
                <a:srgbClr val="C00000"/>
              </a:solidFill>
              <a:latin typeface="Times New Roman"/>
              <a:ea typeface="Times New Roman"/>
            </a:endParaRPr>
          </a:p>
          <a:p>
            <a:pPr marL="0" indent="0" algn="just" rtl="1">
              <a:buNone/>
            </a:pPr>
            <a:r>
              <a:rPr lang="ar-SA" sz="2400" b="1" dirty="0" smtClean="0"/>
              <a:t>2- </a:t>
            </a:r>
            <a:r>
              <a:rPr lang="ar-SA" sz="2400" b="1" dirty="0"/>
              <a:t>الموزائيك </a:t>
            </a:r>
            <a:r>
              <a:rPr lang="en-US" sz="2400" b="1" dirty="0"/>
              <a:t>Mosaic</a:t>
            </a:r>
            <a:endParaRPr lang="en-US" sz="2400" dirty="0"/>
          </a:p>
          <a:p>
            <a:pPr algn="just" rtl="1"/>
            <a:r>
              <a:rPr lang="ar-SA" sz="2400" dirty="0" smtClean="0">
                <a:cs typeface="+mj-cs"/>
              </a:rPr>
              <a:t>مرض </a:t>
            </a:r>
            <a:r>
              <a:rPr lang="ar-SA" sz="2400" dirty="0">
                <a:cs typeface="+mj-cs"/>
              </a:rPr>
              <a:t>فايروسي يبدأ بظهور اللون الاصفر مع الاخضر، </a:t>
            </a:r>
            <a:endParaRPr lang="ar-IQ" sz="2400" dirty="0" smtClean="0">
              <a:cs typeface="+mj-cs"/>
            </a:endParaRPr>
          </a:p>
          <a:p>
            <a:pPr algn="just" rtl="1"/>
            <a:r>
              <a:rPr lang="ar-SA" sz="2400" dirty="0" smtClean="0">
                <a:cs typeface="+mj-cs"/>
              </a:rPr>
              <a:t>وتلتف </a:t>
            </a:r>
            <a:r>
              <a:rPr lang="ar-SA" sz="2400" dirty="0">
                <a:cs typeface="+mj-cs"/>
              </a:rPr>
              <a:t>الاوراق مع تقدم النبات بالعمر، </a:t>
            </a:r>
            <a:endParaRPr lang="ar-IQ" sz="2400" dirty="0" smtClean="0">
              <a:cs typeface="+mj-cs"/>
            </a:endParaRPr>
          </a:p>
          <a:p>
            <a:pPr algn="just" rtl="1"/>
            <a:r>
              <a:rPr lang="ar-SA" sz="2400" dirty="0" smtClean="0">
                <a:cs typeface="+mj-cs"/>
              </a:rPr>
              <a:t>وقد </a:t>
            </a:r>
            <a:r>
              <a:rPr lang="ar-SA" sz="2400" dirty="0">
                <a:cs typeface="+mj-cs"/>
              </a:rPr>
              <a:t>لا يكون النبات رؤوسا</a:t>
            </a:r>
            <a:r>
              <a:rPr lang="ar-SA" sz="2400" dirty="0" smtClean="0">
                <a:cs typeface="+mj-cs"/>
              </a:rPr>
              <a:t>″،</a:t>
            </a:r>
            <a:endParaRPr lang="ar-IQ" sz="2400" dirty="0" smtClean="0">
              <a:cs typeface="+mj-cs"/>
            </a:endParaRPr>
          </a:p>
          <a:p>
            <a:pPr algn="just" rtl="1"/>
            <a:r>
              <a:rPr lang="ar-SA" sz="2400" dirty="0" smtClean="0">
                <a:cs typeface="+mj-cs"/>
              </a:rPr>
              <a:t> </a:t>
            </a:r>
            <a:r>
              <a:rPr lang="ar-SA" sz="2400" dirty="0">
                <a:cs typeface="+mj-cs"/>
              </a:rPr>
              <a:t>يظهر المرض في مراحل النمو المتأحرة، </a:t>
            </a:r>
            <a:endParaRPr lang="ar-IQ" sz="2400" dirty="0" smtClean="0">
              <a:cs typeface="+mj-cs"/>
            </a:endParaRPr>
          </a:p>
          <a:p>
            <a:pPr algn="just" rtl="1"/>
            <a:r>
              <a:rPr lang="ar-SA" sz="2400" dirty="0" smtClean="0">
                <a:cs typeface="+mj-cs"/>
              </a:rPr>
              <a:t>وينتقل </a:t>
            </a:r>
            <a:r>
              <a:rPr lang="ar-SA" sz="2400" dirty="0">
                <a:cs typeface="+mj-cs"/>
              </a:rPr>
              <a:t>بواسطة حشرة المن، </a:t>
            </a:r>
            <a:endParaRPr lang="ar-IQ" sz="2400" dirty="0" smtClean="0">
              <a:cs typeface="+mj-cs"/>
            </a:endParaRPr>
          </a:p>
          <a:p>
            <a:pPr algn="just" rtl="1"/>
            <a:r>
              <a:rPr lang="ar-SA" sz="2400" dirty="0" smtClean="0">
                <a:cs typeface="+mj-cs"/>
              </a:rPr>
              <a:t>او </a:t>
            </a:r>
            <a:r>
              <a:rPr lang="ar-SA" sz="2400" dirty="0">
                <a:cs typeface="+mj-cs"/>
              </a:rPr>
              <a:t>عن طريق البذور الناتجة أصلا″ من نباتات مصابة، </a:t>
            </a:r>
            <a:endParaRPr lang="ar-IQ" sz="2400" dirty="0" smtClean="0">
              <a:cs typeface="+mj-cs"/>
            </a:endParaRPr>
          </a:p>
          <a:p>
            <a:pPr algn="just" rtl="1"/>
            <a:r>
              <a:rPr lang="ar-SA" sz="2400" dirty="0" smtClean="0">
                <a:cs typeface="+mj-cs"/>
              </a:rPr>
              <a:t>وأفضل </a:t>
            </a:r>
            <a:r>
              <a:rPr lang="ar-SA" sz="2400" dirty="0">
                <a:cs typeface="+mj-cs"/>
              </a:rPr>
              <a:t>طريقة للمكافحة </a:t>
            </a:r>
            <a:r>
              <a:rPr lang="ar-SA" sz="2400" dirty="0" smtClean="0">
                <a:cs typeface="+mj-cs"/>
              </a:rPr>
              <a:t>هو</a:t>
            </a:r>
            <a:endParaRPr lang="ar-IQ" sz="2400" dirty="0" smtClean="0">
              <a:cs typeface="+mj-cs"/>
            </a:endParaRPr>
          </a:p>
          <a:p>
            <a:pPr algn="just" rtl="1"/>
            <a:r>
              <a:rPr lang="ar-SA" sz="2400" dirty="0" smtClean="0">
                <a:cs typeface="+mj-cs"/>
              </a:rPr>
              <a:t> </a:t>
            </a:r>
            <a:r>
              <a:rPr lang="ar-SA" sz="2400" dirty="0">
                <a:cs typeface="+mj-cs"/>
              </a:rPr>
              <a:t>إستعمال بذور النباتات السليمة </a:t>
            </a:r>
            <a:endParaRPr lang="ar-IQ" sz="2400" dirty="0" smtClean="0">
              <a:cs typeface="+mj-cs"/>
            </a:endParaRPr>
          </a:p>
          <a:p>
            <a:pPr algn="just" rtl="1"/>
            <a:r>
              <a:rPr lang="ar-SA" sz="2400" dirty="0" smtClean="0">
                <a:cs typeface="+mj-cs"/>
              </a:rPr>
              <a:t>ومكافحة </a:t>
            </a:r>
            <a:r>
              <a:rPr lang="ar-SA" sz="2400" dirty="0">
                <a:cs typeface="+mj-cs"/>
              </a:rPr>
              <a:t>حشرة المن. </a:t>
            </a:r>
            <a:endParaRPr lang="en-US" sz="2400" dirty="0">
              <a:cs typeface="+mj-cs"/>
            </a:endParaRPr>
          </a:p>
        </p:txBody>
      </p:sp>
    </p:spTree>
    <p:extLst>
      <p:ext uri="{BB962C8B-B14F-4D97-AF65-F5344CB8AC3E}">
        <p14:creationId xmlns:p14="http://schemas.microsoft.com/office/powerpoint/2010/main" val="7256248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457200"/>
            <a:ext cx="8229600" cy="6172200"/>
          </a:xfrm>
        </p:spPr>
        <p:txBody>
          <a:bodyPr>
            <a:normAutofit/>
          </a:bodyPr>
          <a:lstStyle/>
          <a:p>
            <a:pPr lvl="0" algn="just" rtl="1">
              <a:lnSpc>
                <a:spcPct val="120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mj-cs"/>
              </a:rPr>
              <a:t>الامراض</a:t>
            </a:r>
            <a:endParaRPr lang="en-US" sz="2400" dirty="0">
              <a:solidFill>
                <a:srgbClr val="C00000"/>
              </a:solidFill>
              <a:latin typeface="Times New Roman"/>
              <a:ea typeface="Times New Roman"/>
              <a:cs typeface="+mj-cs"/>
            </a:endParaRPr>
          </a:p>
          <a:p>
            <a:pPr marL="0" indent="0" algn="just" rtl="1">
              <a:lnSpc>
                <a:spcPct val="120000"/>
              </a:lnSpc>
              <a:buNone/>
            </a:pPr>
            <a:r>
              <a:rPr lang="ar-SA" sz="2400" b="1" dirty="0" smtClean="0">
                <a:cs typeface="+mj-cs"/>
              </a:rPr>
              <a:t>3- </a:t>
            </a:r>
            <a:r>
              <a:rPr lang="ar-SA" sz="2400" b="1" dirty="0">
                <a:cs typeface="+mj-cs"/>
              </a:rPr>
              <a:t>البياض الزغبي</a:t>
            </a:r>
            <a:r>
              <a:rPr lang="ar-SA" sz="2400" dirty="0">
                <a:cs typeface="+mj-cs"/>
              </a:rPr>
              <a:t> </a:t>
            </a:r>
            <a:r>
              <a:rPr lang="en-US" sz="2400" b="1" dirty="0">
                <a:cs typeface="+mj-cs"/>
              </a:rPr>
              <a:t>Downy mildew</a:t>
            </a:r>
            <a:endParaRPr lang="en-US" sz="2400" dirty="0">
              <a:cs typeface="+mj-cs"/>
            </a:endParaRPr>
          </a:p>
          <a:p>
            <a:pPr algn="just" rtl="1">
              <a:lnSpc>
                <a:spcPct val="120000"/>
              </a:lnSpc>
            </a:pPr>
            <a:r>
              <a:rPr lang="ar-SA" sz="2400" dirty="0" smtClean="0">
                <a:cs typeface="+mj-cs"/>
              </a:rPr>
              <a:t>مرض </a:t>
            </a:r>
            <a:r>
              <a:rPr lang="ar-SA" sz="2400" dirty="0">
                <a:cs typeface="+mj-cs"/>
              </a:rPr>
              <a:t>فطري يصيب بادرات الخس في المشتل قبل نقلها الى الحقل، </a:t>
            </a:r>
            <a:endParaRPr lang="ar-IQ" sz="2400" dirty="0" smtClean="0">
              <a:cs typeface="+mj-cs"/>
            </a:endParaRPr>
          </a:p>
          <a:p>
            <a:pPr algn="just" rtl="1">
              <a:lnSpc>
                <a:spcPct val="120000"/>
              </a:lnSpc>
            </a:pPr>
            <a:r>
              <a:rPr lang="ar-SA" sz="2400" dirty="0" smtClean="0">
                <a:cs typeface="+mj-cs"/>
              </a:rPr>
              <a:t>ينتشر </a:t>
            </a:r>
            <a:r>
              <a:rPr lang="ar-SA" sz="2400" dirty="0">
                <a:cs typeface="+mj-cs"/>
              </a:rPr>
              <a:t>في الجو البارد</a:t>
            </a:r>
            <a:r>
              <a:rPr lang="ar-SA" sz="2400" dirty="0" smtClean="0">
                <a:cs typeface="+mj-cs"/>
              </a:rPr>
              <a:t>،</a:t>
            </a:r>
            <a:endParaRPr lang="ar-IQ" sz="2400" dirty="0" smtClean="0">
              <a:cs typeface="+mj-cs"/>
            </a:endParaRPr>
          </a:p>
          <a:p>
            <a:pPr algn="just" rtl="1">
              <a:lnSpc>
                <a:spcPct val="120000"/>
              </a:lnSpc>
            </a:pPr>
            <a:r>
              <a:rPr lang="ar-SA" sz="2400" dirty="0" smtClean="0">
                <a:cs typeface="+mj-cs"/>
              </a:rPr>
              <a:t> </a:t>
            </a:r>
            <a:r>
              <a:rPr lang="ar-SA" sz="2400" dirty="0">
                <a:cs typeface="+mj-cs"/>
              </a:rPr>
              <a:t>وعند توفر الرطوبة, </a:t>
            </a:r>
            <a:endParaRPr lang="ar-IQ" sz="2400" dirty="0" smtClean="0">
              <a:cs typeface="+mj-cs"/>
            </a:endParaRPr>
          </a:p>
          <a:p>
            <a:pPr algn="just" rtl="1">
              <a:lnSpc>
                <a:spcPct val="120000"/>
              </a:lnSpc>
            </a:pPr>
            <a:r>
              <a:rPr lang="ar-SA" sz="2400" dirty="0" smtClean="0">
                <a:cs typeface="+mj-cs"/>
              </a:rPr>
              <a:t>ومن أعراضه</a:t>
            </a:r>
            <a:endParaRPr lang="ar-IQ" sz="2400" dirty="0" smtClean="0">
              <a:cs typeface="+mj-cs"/>
            </a:endParaRPr>
          </a:p>
          <a:p>
            <a:pPr algn="just" rtl="1">
              <a:lnSpc>
                <a:spcPct val="120000"/>
              </a:lnSpc>
            </a:pPr>
            <a:r>
              <a:rPr lang="ar-SA" sz="2400" dirty="0" smtClean="0">
                <a:cs typeface="+mj-cs"/>
              </a:rPr>
              <a:t> </a:t>
            </a:r>
            <a:r>
              <a:rPr lang="ar-SA" sz="2400" dirty="0">
                <a:cs typeface="+mj-cs"/>
              </a:rPr>
              <a:t>ظهور بقع ذات لون فاتح على </a:t>
            </a:r>
            <a:r>
              <a:rPr lang="ar-SA" sz="2400" dirty="0" smtClean="0">
                <a:cs typeface="+mj-cs"/>
              </a:rPr>
              <a:t>الاوراق</a:t>
            </a:r>
            <a:endParaRPr lang="ar-IQ" sz="2400" dirty="0" smtClean="0">
              <a:cs typeface="+mj-cs"/>
            </a:endParaRPr>
          </a:p>
          <a:p>
            <a:pPr algn="just" rtl="1">
              <a:lnSpc>
                <a:spcPct val="120000"/>
              </a:lnSpc>
            </a:pPr>
            <a:r>
              <a:rPr lang="ar-SA" sz="2400" dirty="0" smtClean="0">
                <a:cs typeface="+mj-cs"/>
              </a:rPr>
              <a:t> </a:t>
            </a:r>
            <a:r>
              <a:rPr lang="ar-SA" sz="2400" dirty="0">
                <a:cs typeface="+mj-cs"/>
              </a:rPr>
              <a:t>ثم تغطى هذه البقع باللون الابيض </a:t>
            </a:r>
            <a:endParaRPr lang="ar-IQ" sz="2400" dirty="0" smtClean="0">
              <a:cs typeface="+mj-cs"/>
            </a:endParaRPr>
          </a:p>
          <a:p>
            <a:pPr algn="just" rtl="1">
              <a:lnSpc>
                <a:spcPct val="120000"/>
              </a:lnSpc>
            </a:pPr>
            <a:r>
              <a:rPr lang="ar-SA" sz="2400" dirty="0" smtClean="0">
                <a:cs typeface="+mj-cs"/>
              </a:rPr>
              <a:t>وتتكون </a:t>
            </a:r>
            <a:r>
              <a:rPr lang="ar-SA" sz="2400" dirty="0">
                <a:cs typeface="+mj-cs"/>
              </a:rPr>
              <a:t>السبورات عليها </a:t>
            </a:r>
            <a:endParaRPr lang="ar-IQ" sz="2400" dirty="0" smtClean="0">
              <a:cs typeface="+mj-cs"/>
            </a:endParaRPr>
          </a:p>
          <a:p>
            <a:pPr algn="just" rtl="1">
              <a:lnSpc>
                <a:spcPct val="120000"/>
              </a:lnSpc>
            </a:pPr>
            <a:r>
              <a:rPr lang="ar-SA" sz="2400" dirty="0" smtClean="0">
                <a:cs typeface="+mj-cs"/>
              </a:rPr>
              <a:t>وتنتقل </a:t>
            </a:r>
            <a:r>
              <a:rPr lang="ar-SA" sz="2400" dirty="0">
                <a:cs typeface="+mj-cs"/>
              </a:rPr>
              <a:t>من نبات الى آخر إما بواسطة الرياح أو الامطار </a:t>
            </a:r>
            <a:endParaRPr lang="ar-IQ" sz="2400" dirty="0" smtClean="0">
              <a:cs typeface="+mj-cs"/>
            </a:endParaRPr>
          </a:p>
          <a:p>
            <a:pPr algn="just" rtl="1">
              <a:lnSpc>
                <a:spcPct val="120000"/>
              </a:lnSpc>
            </a:pPr>
            <a:r>
              <a:rPr lang="ar-SA" sz="2400" dirty="0" smtClean="0">
                <a:cs typeface="+mj-cs"/>
              </a:rPr>
              <a:t>ثم </a:t>
            </a:r>
            <a:r>
              <a:rPr lang="ar-SA" sz="2400" dirty="0">
                <a:cs typeface="+mj-cs"/>
              </a:rPr>
              <a:t>تصبح المناطق المصابة سمراء اللون، </a:t>
            </a:r>
            <a:endParaRPr lang="ar-IQ" sz="2400" dirty="0" smtClean="0">
              <a:cs typeface="+mj-cs"/>
            </a:endParaRPr>
          </a:p>
          <a:p>
            <a:pPr algn="just" rtl="1">
              <a:lnSpc>
                <a:spcPct val="120000"/>
              </a:lnSpc>
            </a:pPr>
            <a:r>
              <a:rPr lang="ar-SA" sz="2400" dirty="0" smtClean="0">
                <a:cs typeface="+mj-cs"/>
              </a:rPr>
              <a:t>يكافح </a:t>
            </a:r>
            <a:r>
              <a:rPr lang="ar-SA" sz="2400" dirty="0">
                <a:cs typeface="+mj-cs"/>
              </a:rPr>
              <a:t>برش أو تعفير النباتات بالمواد الكيميائية أو إستعمال الاصناف المقاومة</a:t>
            </a:r>
            <a:r>
              <a:rPr lang="ar-SA" sz="2400" dirty="0" smtClean="0">
                <a:cs typeface="+mj-cs"/>
              </a:rPr>
              <a:t>.</a:t>
            </a:r>
            <a:endParaRPr lang="en-US" sz="2400" dirty="0">
              <a:cs typeface="+mj-cs"/>
            </a:endParaRPr>
          </a:p>
        </p:txBody>
      </p:sp>
    </p:spTree>
    <p:extLst>
      <p:ext uri="{BB962C8B-B14F-4D97-AF65-F5344CB8AC3E}">
        <p14:creationId xmlns:p14="http://schemas.microsoft.com/office/powerpoint/2010/main" val="14275916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457200"/>
            <a:ext cx="8229600" cy="6172200"/>
          </a:xfrm>
        </p:spPr>
        <p:txBody>
          <a:bodyPr>
            <a:normAutofit/>
          </a:bodyPr>
          <a:lstStyle/>
          <a:p>
            <a:pPr lvl="0" algn="just" rtl="1">
              <a:lnSpc>
                <a:spcPct val="115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mj-cs"/>
              </a:rPr>
              <a:t>الامراض</a:t>
            </a:r>
            <a:endParaRPr lang="en-US" sz="2400" dirty="0">
              <a:solidFill>
                <a:srgbClr val="C00000"/>
              </a:solidFill>
              <a:latin typeface="Times New Roman"/>
              <a:ea typeface="Times New Roman"/>
              <a:cs typeface="+mj-cs"/>
            </a:endParaRPr>
          </a:p>
          <a:p>
            <a:pPr marL="0" indent="0" algn="just" rtl="1">
              <a:buNone/>
            </a:pPr>
            <a:r>
              <a:rPr lang="ar-SA" sz="2400" b="1" dirty="0" smtClean="0">
                <a:cs typeface="+mj-cs"/>
              </a:rPr>
              <a:t>4- </a:t>
            </a:r>
            <a:r>
              <a:rPr lang="ar-SA" sz="2400" b="1" dirty="0">
                <a:cs typeface="+mj-cs"/>
              </a:rPr>
              <a:t>البياض الدقيقي </a:t>
            </a:r>
            <a:r>
              <a:rPr lang="en-US" sz="2400" b="1" dirty="0">
                <a:cs typeface="+mj-cs"/>
              </a:rPr>
              <a:t>Powdery mildew</a:t>
            </a:r>
            <a:endParaRPr lang="en-US" sz="2400" dirty="0">
              <a:cs typeface="+mj-cs"/>
            </a:endParaRPr>
          </a:p>
          <a:p>
            <a:pPr algn="just" rtl="1"/>
            <a:r>
              <a:rPr lang="ar-SA" sz="2400" dirty="0">
                <a:cs typeface="+mj-cs"/>
              </a:rPr>
              <a:t>مرض فطري تظهر أعراضه بشكل بقع بيضاء على سطحي الورقة وخاصة الاوراق القديمة ويكافح بإستعمال الكبريت.</a:t>
            </a:r>
            <a:endParaRPr lang="en-US" sz="2400" dirty="0">
              <a:cs typeface="+mj-cs"/>
            </a:endParaRPr>
          </a:p>
          <a:p>
            <a:pPr marL="0" indent="0" algn="just" rtl="1">
              <a:buNone/>
            </a:pPr>
            <a:r>
              <a:rPr lang="ar-SA" sz="2400" b="1" dirty="0">
                <a:cs typeface="+mj-cs"/>
              </a:rPr>
              <a:t>5- احتراق حافة الورقة </a:t>
            </a:r>
            <a:r>
              <a:rPr lang="en-US" sz="2400" b="1" dirty="0">
                <a:cs typeface="+mj-cs"/>
              </a:rPr>
              <a:t>Tip burn</a:t>
            </a:r>
            <a:endParaRPr lang="en-US" sz="2400" dirty="0">
              <a:cs typeface="+mj-cs"/>
            </a:endParaRPr>
          </a:p>
          <a:p>
            <a:pPr algn="just" rtl="1"/>
            <a:r>
              <a:rPr lang="ar-SA" sz="2400" dirty="0" smtClean="0">
                <a:cs typeface="+mj-cs"/>
              </a:rPr>
              <a:t>مرض </a:t>
            </a:r>
            <a:r>
              <a:rPr lang="ar-SA" sz="2400" dirty="0">
                <a:cs typeface="+mj-cs"/>
              </a:rPr>
              <a:t>فسيولوجي واعراضه </a:t>
            </a:r>
            <a:r>
              <a:rPr lang="ar-SA" sz="2400" dirty="0" smtClean="0">
                <a:cs typeface="+mj-cs"/>
              </a:rPr>
              <a:t>تكون</a:t>
            </a:r>
            <a:endParaRPr lang="ar-IQ" sz="2400" dirty="0" smtClean="0">
              <a:cs typeface="+mj-cs"/>
            </a:endParaRPr>
          </a:p>
          <a:p>
            <a:pPr algn="just" rtl="1"/>
            <a:r>
              <a:rPr lang="ar-SA" sz="2400" dirty="0" smtClean="0">
                <a:cs typeface="+mj-cs"/>
              </a:rPr>
              <a:t> </a:t>
            </a:r>
            <a:r>
              <a:rPr lang="ar-SA" sz="2400" dirty="0">
                <a:cs typeface="+mj-cs"/>
              </a:rPr>
              <a:t>بشكل بقع بنية داكنة على العروق الرئيسة، </a:t>
            </a:r>
            <a:endParaRPr lang="ar-IQ" sz="2400" dirty="0" smtClean="0">
              <a:cs typeface="+mj-cs"/>
            </a:endParaRPr>
          </a:p>
          <a:p>
            <a:pPr algn="just" rtl="1"/>
            <a:r>
              <a:rPr lang="ar-SA" sz="2400" dirty="0" smtClean="0">
                <a:cs typeface="+mj-cs"/>
              </a:rPr>
              <a:t>وحافة </a:t>
            </a:r>
            <a:r>
              <a:rPr lang="ar-SA" sz="2400" dirty="0">
                <a:cs typeface="+mj-cs"/>
              </a:rPr>
              <a:t>الورقة وخاصة الخارجية منها، </a:t>
            </a:r>
            <a:endParaRPr lang="ar-IQ" sz="2400" dirty="0" smtClean="0">
              <a:cs typeface="+mj-cs"/>
            </a:endParaRPr>
          </a:p>
          <a:p>
            <a:pPr algn="just" rtl="1"/>
            <a:r>
              <a:rPr lang="ar-SA" sz="2400" dirty="0" smtClean="0">
                <a:cs typeface="+mj-cs"/>
              </a:rPr>
              <a:t>وينتقل </a:t>
            </a:r>
            <a:r>
              <a:rPr lang="ar-SA" sz="2400" dirty="0">
                <a:cs typeface="+mj-cs"/>
              </a:rPr>
              <a:t>بعد ذلك الى الاوراق الداخلية، </a:t>
            </a:r>
            <a:endParaRPr lang="ar-IQ" sz="2400" dirty="0" smtClean="0">
              <a:cs typeface="+mj-cs"/>
            </a:endParaRPr>
          </a:p>
          <a:p>
            <a:pPr algn="just" rtl="1"/>
            <a:r>
              <a:rPr lang="ar-SA" sz="2400" dirty="0" smtClean="0">
                <a:cs typeface="+mj-cs"/>
              </a:rPr>
              <a:t>وعند </a:t>
            </a:r>
            <a:r>
              <a:rPr lang="ar-SA" sz="2400" dirty="0">
                <a:cs typeface="+mj-cs"/>
              </a:rPr>
              <a:t>تقدم المرض تصاب حواف الاوراق وتختفي البقع الاولية، </a:t>
            </a:r>
            <a:endParaRPr lang="ar-IQ" sz="2400" dirty="0" smtClean="0">
              <a:cs typeface="+mj-cs"/>
            </a:endParaRPr>
          </a:p>
          <a:p>
            <a:pPr algn="just" rtl="1"/>
            <a:r>
              <a:rPr lang="ar-SA" sz="2400" dirty="0" smtClean="0">
                <a:cs typeface="+mj-cs"/>
              </a:rPr>
              <a:t>يظهر </a:t>
            </a:r>
            <a:r>
              <a:rPr lang="ar-SA" sz="2400" dirty="0">
                <a:cs typeface="+mj-cs"/>
              </a:rPr>
              <a:t>المرض نتيجة سرعة نمو النبات، </a:t>
            </a:r>
            <a:endParaRPr lang="ar-IQ" sz="2400" dirty="0" smtClean="0">
              <a:cs typeface="+mj-cs"/>
            </a:endParaRPr>
          </a:p>
          <a:p>
            <a:pPr algn="just" rtl="1"/>
            <a:r>
              <a:rPr lang="ar-SA" sz="2400" dirty="0" smtClean="0">
                <a:cs typeface="+mj-cs"/>
              </a:rPr>
              <a:t>وزيادة </a:t>
            </a:r>
            <a:r>
              <a:rPr lang="ar-SA" sz="2400" dirty="0">
                <a:cs typeface="+mj-cs"/>
              </a:rPr>
              <a:t>الرطوبة الجوية،  </a:t>
            </a:r>
            <a:endParaRPr lang="ar-IQ" sz="2400" dirty="0" smtClean="0">
              <a:cs typeface="+mj-cs"/>
            </a:endParaRPr>
          </a:p>
          <a:p>
            <a:pPr algn="just" rtl="1"/>
            <a:r>
              <a:rPr lang="ar-SA" sz="2400" dirty="0" smtClean="0">
                <a:cs typeface="+mj-cs"/>
              </a:rPr>
              <a:t>او </a:t>
            </a:r>
            <a:r>
              <a:rPr lang="ar-SA" sz="2400" dirty="0">
                <a:cs typeface="+mj-cs"/>
              </a:rPr>
              <a:t>تعرض النبات الى درجات حرارة منخفضة في المراحل الاولى من حياة النبات ويعقبها ارتفاع في درجات الحرارة</a:t>
            </a:r>
            <a:r>
              <a:rPr lang="ar-SA" sz="2400" dirty="0" smtClean="0">
                <a:cs typeface="+mj-cs"/>
              </a:rPr>
              <a:t>.</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29391932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lvl="0" algn="just" rtl="1">
              <a:lnSpc>
                <a:spcPct val="150000"/>
              </a:lnSpc>
              <a:spcBef>
                <a:spcPts val="0"/>
              </a:spcBef>
              <a:buFont typeface="Wingdings" panose="05000000000000000000" pitchFamily="2" charset="2"/>
              <a:buChar char="Ø"/>
            </a:pPr>
            <a:r>
              <a:rPr lang="ar-SA" sz="2400" b="1" dirty="0">
                <a:solidFill>
                  <a:srgbClr val="C00000"/>
                </a:solidFill>
                <a:latin typeface="Times New Roman"/>
                <a:ea typeface="Times New Roman"/>
                <a:cs typeface="+mj-cs"/>
              </a:rPr>
              <a:t>أهم الحشرات</a:t>
            </a:r>
            <a:endParaRPr lang="en-US" sz="2400" dirty="0">
              <a:solidFill>
                <a:srgbClr val="C00000"/>
              </a:solidFill>
              <a:latin typeface="Times New Roman"/>
              <a:ea typeface="Times New Roman"/>
              <a:cs typeface="+mj-cs"/>
            </a:endParaRPr>
          </a:p>
          <a:p>
            <a:pPr marL="0" indent="0" algn="just" rtl="1">
              <a:lnSpc>
                <a:spcPct val="150000"/>
              </a:lnSpc>
              <a:buNone/>
            </a:pPr>
            <a:r>
              <a:rPr lang="ar-SA" sz="2400" b="1" dirty="0" smtClean="0">
                <a:cs typeface="+mj-cs"/>
              </a:rPr>
              <a:t>1- </a:t>
            </a:r>
            <a:r>
              <a:rPr lang="ar-SA" sz="2400" b="1" dirty="0">
                <a:cs typeface="+mj-cs"/>
              </a:rPr>
              <a:t>حشرة المن </a:t>
            </a:r>
            <a:r>
              <a:rPr lang="en-US" sz="2400" b="1" dirty="0">
                <a:cs typeface="+mj-cs"/>
              </a:rPr>
              <a:t>Aphid</a:t>
            </a:r>
            <a:endParaRPr lang="en-US" sz="2400" dirty="0">
              <a:cs typeface="+mj-cs"/>
            </a:endParaRPr>
          </a:p>
          <a:p>
            <a:pPr marL="0" indent="0" algn="just" rtl="1">
              <a:lnSpc>
                <a:spcPct val="150000"/>
              </a:lnSpc>
              <a:buNone/>
            </a:pPr>
            <a:r>
              <a:rPr lang="ar-IQ" sz="2400" dirty="0" smtClean="0">
                <a:cs typeface="+mj-cs"/>
              </a:rPr>
              <a:t>  </a:t>
            </a:r>
            <a:r>
              <a:rPr lang="ar-SA" sz="2400" dirty="0" smtClean="0">
                <a:cs typeface="+mj-cs"/>
              </a:rPr>
              <a:t>يصاب </a:t>
            </a:r>
            <a:r>
              <a:rPr lang="ar-SA" sz="2400" dirty="0">
                <a:cs typeface="+mj-cs"/>
              </a:rPr>
              <a:t>الخس بحشرة من الخوخ الخضراء الناقلة لمسبب يؤدي الى حدوث مرض الموزائيك وتكافح بإستعمال الملاثيون.</a:t>
            </a:r>
            <a:endParaRPr lang="en-US" sz="2400" dirty="0">
              <a:cs typeface="+mj-cs"/>
            </a:endParaRPr>
          </a:p>
          <a:p>
            <a:pPr marL="0" indent="0" algn="just" rtl="1">
              <a:lnSpc>
                <a:spcPct val="150000"/>
              </a:lnSpc>
              <a:buNone/>
            </a:pPr>
            <a:r>
              <a:rPr lang="ar-SA" sz="2400" b="1" dirty="0">
                <a:cs typeface="+mj-cs"/>
              </a:rPr>
              <a:t>2- الديدان القارضة</a:t>
            </a:r>
            <a:endParaRPr lang="en-US" sz="2400" dirty="0">
              <a:cs typeface="+mj-cs"/>
            </a:endParaRPr>
          </a:p>
          <a:p>
            <a:pPr marL="0" indent="0" algn="just" rtl="1">
              <a:lnSpc>
                <a:spcPct val="150000"/>
              </a:lnSpc>
              <a:buNone/>
            </a:pPr>
            <a:r>
              <a:rPr lang="ar-SA" sz="2400" b="1" dirty="0">
                <a:cs typeface="+mj-cs"/>
              </a:rPr>
              <a:t>1- </a:t>
            </a:r>
            <a:r>
              <a:rPr lang="en-US" sz="2400" b="1" dirty="0">
                <a:cs typeface="+mj-cs"/>
              </a:rPr>
              <a:t>Cabbage </a:t>
            </a:r>
            <a:r>
              <a:rPr lang="en-US" sz="2400" b="1" dirty="0" err="1">
                <a:cs typeface="+mj-cs"/>
              </a:rPr>
              <a:t>looper</a:t>
            </a:r>
            <a:endParaRPr lang="en-US" sz="2400" dirty="0">
              <a:cs typeface="+mj-cs"/>
            </a:endParaRPr>
          </a:p>
          <a:p>
            <a:pPr marL="0" indent="0" algn="just" rtl="1">
              <a:lnSpc>
                <a:spcPct val="150000"/>
              </a:lnSpc>
              <a:buNone/>
            </a:pPr>
            <a:r>
              <a:rPr lang="ar-IQ" sz="2400" b="1" dirty="0">
                <a:cs typeface="+mj-cs"/>
              </a:rPr>
              <a:t>2- </a:t>
            </a:r>
            <a:r>
              <a:rPr lang="en-US" sz="2400" b="1" dirty="0">
                <a:cs typeface="+mj-cs"/>
              </a:rPr>
              <a:t>Corn Ear- worm</a:t>
            </a:r>
            <a:endParaRPr lang="en-US" sz="2400" dirty="0">
              <a:cs typeface="+mj-cs"/>
            </a:endParaRPr>
          </a:p>
          <a:p>
            <a:pPr marL="0" indent="0" algn="just" rtl="1">
              <a:lnSpc>
                <a:spcPct val="150000"/>
              </a:lnSpc>
              <a:buNone/>
            </a:pPr>
            <a:r>
              <a:rPr lang="ar-IQ" sz="2400" dirty="0" smtClean="0">
                <a:cs typeface="+mj-cs"/>
              </a:rPr>
              <a:t> تصيب </a:t>
            </a:r>
            <a:r>
              <a:rPr lang="ar-IQ" sz="2400" dirty="0">
                <a:cs typeface="+mj-cs"/>
              </a:rPr>
              <a:t>الخس في المراحل الاولى وتؤدي الى تلف المجموع الخضري وتكافح بإستعمال مادة السفن أو الملاثيون</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21379559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pPr marL="685800" marR="0" algn="ctr" rtl="1">
              <a:spcBef>
                <a:spcPts val="0"/>
              </a:spcBef>
              <a:spcAft>
                <a:spcPts val="0"/>
              </a:spcAft>
              <a:buFont typeface="Wingdings" panose="05000000000000000000" pitchFamily="2" charset="2"/>
              <a:buChar char="q"/>
            </a:pPr>
            <a:r>
              <a:rPr lang="ar-SA" sz="2400" b="1" dirty="0">
                <a:solidFill>
                  <a:srgbClr val="FF0000"/>
                </a:solidFill>
                <a:latin typeface="Times New Roman"/>
                <a:ea typeface="Times New Roman"/>
                <a:cs typeface="Times New Roman"/>
              </a:rPr>
              <a:t>الطرطوفة(الالماسة)</a:t>
            </a:r>
            <a:endParaRPr lang="en-US" sz="2400" dirty="0">
              <a:solidFill>
                <a:srgbClr val="FF0000"/>
              </a:solidFill>
              <a:latin typeface="Times New Roman"/>
              <a:ea typeface="Times New Roman"/>
            </a:endParaRPr>
          </a:p>
          <a:p>
            <a:pPr marR="0" indent="0" algn="ctr" rtl="1">
              <a:spcBef>
                <a:spcPts val="0"/>
              </a:spcBef>
              <a:spcAft>
                <a:spcPts val="0"/>
              </a:spcAft>
              <a:buNone/>
            </a:pPr>
            <a:r>
              <a:rPr lang="en-US" sz="2400" b="1" dirty="0" err="1">
                <a:solidFill>
                  <a:srgbClr val="FF0000"/>
                </a:solidFill>
                <a:latin typeface="Times New Roman"/>
                <a:ea typeface="Times New Roman"/>
                <a:cs typeface="Times New Roman"/>
              </a:rPr>
              <a:t>Jerusalum</a:t>
            </a:r>
            <a:r>
              <a:rPr lang="en-US" sz="2400" b="1" dirty="0">
                <a:solidFill>
                  <a:srgbClr val="FF0000"/>
                </a:solidFill>
                <a:latin typeface="Times New Roman"/>
                <a:ea typeface="Times New Roman"/>
                <a:cs typeface="Times New Roman"/>
              </a:rPr>
              <a:t> Artichoke</a:t>
            </a:r>
            <a:endParaRPr lang="en-US" sz="2400" dirty="0">
              <a:solidFill>
                <a:srgbClr val="FF0000"/>
              </a:solidFill>
              <a:latin typeface="Times New Roman"/>
              <a:ea typeface="Times New Roman"/>
            </a:endParaRPr>
          </a:p>
          <a:p>
            <a:pPr marR="0" indent="0" algn="ctr" rtl="1">
              <a:spcBef>
                <a:spcPts val="0"/>
              </a:spcBef>
              <a:spcAft>
                <a:spcPts val="0"/>
              </a:spcAft>
              <a:buNone/>
            </a:pPr>
            <a:r>
              <a:rPr lang="en-US" sz="2400" b="1" i="1" dirty="0">
                <a:solidFill>
                  <a:srgbClr val="FF0000"/>
                </a:solidFill>
                <a:latin typeface="Times New Roman"/>
                <a:ea typeface="Times New Roman"/>
                <a:cs typeface="Times New Roman"/>
              </a:rPr>
              <a:t>Helianthus</a:t>
            </a:r>
            <a:r>
              <a:rPr lang="en-US" sz="2400" b="1" dirty="0">
                <a:solidFill>
                  <a:srgbClr val="FF0000"/>
                </a:solidFill>
                <a:latin typeface="Times New Roman"/>
                <a:ea typeface="Times New Roman"/>
                <a:cs typeface="Times New Roman"/>
              </a:rPr>
              <a:t> </a:t>
            </a:r>
            <a:r>
              <a:rPr lang="en-US" sz="2400" b="1" i="1" dirty="0" err="1">
                <a:solidFill>
                  <a:srgbClr val="FF0000"/>
                </a:solidFill>
                <a:latin typeface="Times New Roman"/>
                <a:ea typeface="Times New Roman"/>
                <a:cs typeface="Times New Roman"/>
              </a:rPr>
              <a:t>tuberosus</a:t>
            </a:r>
            <a:r>
              <a:rPr lang="en-US" sz="2400" b="1" dirty="0">
                <a:solidFill>
                  <a:srgbClr val="FF0000"/>
                </a:solidFill>
                <a:latin typeface="Times New Roman"/>
                <a:ea typeface="Times New Roman"/>
                <a:cs typeface="Times New Roman"/>
              </a:rPr>
              <a:t> L.</a:t>
            </a:r>
            <a:endParaRPr lang="en-US" sz="2400" dirty="0">
              <a:solidFill>
                <a:srgbClr val="FF0000"/>
              </a:solidFill>
              <a:latin typeface="Times New Roman"/>
              <a:ea typeface="Times New Roman"/>
            </a:endParaRPr>
          </a:p>
          <a:p>
            <a:pPr algn="just" rtl="1"/>
            <a:r>
              <a:rPr lang="ar-SA" sz="2400" dirty="0" smtClean="0">
                <a:cs typeface="+mj-cs"/>
              </a:rPr>
              <a:t>تعرف </a:t>
            </a:r>
            <a:r>
              <a:rPr lang="ar-SA" sz="2400" dirty="0">
                <a:cs typeface="+mj-cs"/>
              </a:rPr>
              <a:t>الطرطوفة ايضا بإسم الألمازة</a:t>
            </a:r>
            <a:r>
              <a:rPr lang="ar-SA" sz="2400" dirty="0" smtClean="0">
                <a:cs typeface="+mj-cs"/>
              </a:rPr>
              <a:t>،</a:t>
            </a:r>
            <a:endParaRPr lang="en-US" sz="2400" dirty="0" smtClean="0">
              <a:cs typeface="+mj-cs"/>
            </a:endParaRPr>
          </a:p>
          <a:p>
            <a:pPr algn="just" rtl="1"/>
            <a:r>
              <a:rPr lang="ar-SA" sz="2400" dirty="0" smtClean="0">
                <a:cs typeface="+mj-cs"/>
              </a:rPr>
              <a:t> </a:t>
            </a:r>
            <a:r>
              <a:rPr lang="ar-SA" sz="2400" dirty="0">
                <a:cs typeface="+mj-cs"/>
              </a:rPr>
              <a:t>وهي من المحاصيل الغير منتشرة كثيرا في العراق وتزرع بمساحات محددة في بعض مناطق العراق</a:t>
            </a:r>
            <a:r>
              <a:rPr lang="ar-SA" sz="2400" dirty="0" smtClean="0">
                <a:cs typeface="+mj-cs"/>
              </a:rPr>
              <a:t>،</a:t>
            </a:r>
            <a:endParaRPr lang="en-US" sz="2400" dirty="0" smtClean="0">
              <a:cs typeface="+mj-cs"/>
            </a:endParaRPr>
          </a:p>
          <a:p>
            <a:pPr algn="just" rtl="1"/>
            <a:r>
              <a:rPr lang="ar-SA" sz="2400" dirty="0" smtClean="0">
                <a:cs typeface="+mj-cs"/>
              </a:rPr>
              <a:t> </a:t>
            </a:r>
            <a:r>
              <a:rPr lang="ar-SA" sz="2400" dirty="0">
                <a:cs typeface="+mj-cs"/>
              </a:rPr>
              <a:t>النبات عشبي معمر وقد يموت سنويا خلال فصل الشتاء ثم يعطي نموات جديدة في الربيع القادم، </a:t>
            </a:r>
            <a:endParaRPr lang="en-US" sz="2400" dirty="0" smtClean="0">
              <a:cs typeface="+mj-cs"/>
            </a:endParaRPr>
          </a:p>
          <a:p>
            <a:pPr algn="just" rtl="1"/>
            <a:r>
              <a:rPr lang="ar-SA" sz="2400" dirty="0" smtClean="0">
                <a:cs typeface="+mj-cs"/>
              </a:rPr>
              <a:t>الجزء </a:t>
            </a:r>
            <a:r>
              <a:rPr lang="ar-SA" sz="2400" dirty="0">
                <a:cs typeface="+mj-cs"/>
              </a:rPr>
              <a:t>الذي يؤكل منه هو الدرنات التي تتكون في نهايات السيقان الارضية او </a:t>
            </a:r>
            <a:r>
              <a:rPr lang="ar-SA" sz="2400" dirty="0" smtClean="0">
                <a:cs typeface="+mj-cs"/>
              </a:rPr>
              <a:t>الرايزومات</a:t>
            </a:r>
            <a:r>
              <a:rPr lang="ar-IQ" sz="2400" dirty="0" smtClean="0">
                <a:cs typeface="+mj-cs"/>
              </a:rPr>
              <a:t>،</a:t>
            </a:r>
          </a:p>
          <a:p>
            <a:pPr algn="just" rtl="1"/>
            <a:r>
              <a:rPr lang="ar-SA" sz="2400" dirty="0" smtClean="0">
                <a:cs typeface="+mj-cs"/>
              </a:rPr>
              <a:t> تطهى</a:t>
            </a:r>
            <a:r>
              <a:rPr lang="ar-IQ" sz="2400" dirty="0" smtClean="0">
                <a:cs typeface="+mj-cs"/>
              </a:rPr>
              <a:t> الدرنات</a:t>
            </a:r>
            <a:r>
              <a:rPr lang="ar-SA" sz="2400" dirty="0" smtClean="0">
                <a:cs typeface="+mj-cs"/>
              </a:rPr>
              <a:t> </a:t>
            </a:r>
            <a:r>
              <a:rPr lang="ar-SA" sz="2400" dirty="0">
                <a:cs typeface="+mj-cs"/>
              </a:rPr>
              <a:t>كخضر وتصنع منها المخللات، </a:t>
            </a:r>
            <a:endParaRPr lang="ar-IQ" sz="2400" dirty="0" smtClean="0">
              <a:cs typeface="+mj-cs"/>
            </a:endParaRPr>
          </a:p>
          <a:p>
            <a:pPr algn="just" rtl="1"/>
            <a:r>
              <a:rPr lang="ar-SA" sz="2400" dirty="0" smtClean="0">
                <a:cs typeface="+mj-cs"/>
              </a:rPr>
              <a:t>يعتقد </a:t>
            </a:r>
            <a:r>
              <a:rPr lang="ar-SA" sz="2400" dirty="0">
                <a:cs typeface="+mj-cs"/>
              </a:rPr>
              <a:t>ان موطنها أمريكا الشمالية، </a:t>
            </a:r>
            <a:endParaRPr lang="ar-IQ" sz="2400" dirty="0" smtClean="0">
              <a:cs typeface="+mj-cs"/>
            </a:endParaRPr>
          </a:p>
          <a:p>
            <a:pPr algn="just" rtl="1"/>
            <a:r>
              <a:rPr lang="ar-SA" sz="2400" dirty="0" smtClean="0">
                <a:cs typeface="+mj-cs"/>
              </a:rPr>
              <a:t>حيث </a:t>
            </a:r>
            <a:r>
              <a:rPr lang="ar-SA" sz="2400" dirty="0">
                <a:cs typeface="+mj-cs"/>
              </a:rPr>
              <a:t>زرعها الهنود الحمر قبل وصول المستكشفين الاوائل اليها</a:t>
            </a:r>
            <a:r>
              <a:rPr lang="ar-SA" sz="2400" dirty="0" smtClean="0">
                <a:cs typeface="+mj-cs"/>
              </a:rPr>
              <a:t>،</a:t>
            </a:r>
            <a:endParaRPr lang="ar-IQ" sz="2400" dirty="0" smtClean="0">
              <a:cs typeface="+mj-cs"/>
            </a:endParaRPr>
          </a:p>
          <a:p>
            <a:pPr algn="just" rtl="1"/>
            <a:r>
              <a:rPr lang="ar-SA" sz="2400" dirty="0" smtClean="0">
                <a:cs typeface="+mj-cs"/>
              </a:rPr>
              <a:t> </a:t>
            </a:r>
            <a:r>
              <a:rPr lang="ar-SA" sz="2400" dirty="0">
                <a:cs typeface="+mj-cs"/>
              </a:rPr>
              <a:t>ونقلت الى أوربا منذ نهاية القرن السادس عشر</a:t>
            </a:r>
            <a:r>
              <a:rPr lang="ar-SA" sz="2400" dirty="0" smtClean="0">
                <a:cs typeface="+mj-cs"/>
              </a:rPr>
              <a:t>.</a:t>
            </a:r>
            <a:endParaRPr lang="en-US" sz="2400" dirty="0">
              <a:cs typeface="+mj-cs"/>
            </a:endParaRPr>
          </a:p>
        </p:txBody>
      </p:sp>
    </p:spTree>
    <p:extLst>
      <p:ext uri="{BB962C8B-B14F-4D97-AF65-F5344CB8AC3E}">
        <p14:creationId xmlns:p14="http://schemas.microsoft.com/office/powerpoint/2010/main" val="15016883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92500" lnSpcReduction="10000"/>
          </a:bodyPr>
          <a:lstStyle/>
          <a:p>
            <a:pPr marL="685800" marR="0" algn="ctr" rtl="1">
              <a:spcBef>
                <a:spcPts val="0"/>
              </a:spcBef>
              <a:spcAft>
                <a:spcPts val="0"/>
              </a:spcAft>
              <a:buFont typeface="Wingdings" panose="05000000000000000000" pitchFamily="2" charset="2"/>
              <a:buChar char="q"/>
            </a:pPr>
            <a:r>
              <a:rPr lang="ar-SA" sz="2400" b="1" dirty="0">
                <a:solidFill>
                  <a:srgbClr val="FF0000"/>
                </a:solidFill>
                <a:latin typeface="Times New Roman"/>
                <a:ea typeface="Times New Roman"/>
                <a:cs typeface="+mj-cs"/>
              </a:rPr>
              <a:t>الطرطوفة(الالماسة)</a:t>
            </a:r>
            <a:endParaRPr lang="en-US" sz="2400" dirty="0">
              <a:solidFill>
                <a:srgbClr val="FF0000"/>
              </a:solidFill>
              <a:latin typeface="Times New Roman"/>
              <a:ea typeface="Times New Roman"/>
              <a:cs typeface="+mj-cs"/>
            </a:endParaRPr>
          </a:p>
          <a:p>
            <a:pPr marR="0" indent="0" algn="ctr" rtl="1">
              <a:spcBef>
                <a:spcPts val="0"/>
              </a:spcBef>
              <a:spcAft>
                <a:spcPts val="0"/>
              </a:spcAft>
              <a:buNone/>
            </a:pPr>
            <a:r>
              <a:rPr lang="en-US" sz="2400" b="1" dirty="0" err="1">
                <a:solidFill>
                  <a:srgbClr val="FF0000"/>
                </a:solidFill>
                <a:latin typeface="Times New Roman"/>
                <a:ea typeface="Times New Roman"/>
                <a:cs typeface="+mj-cs"/>
              </a:rPr>
              <a:t>Jerusalum</a:t>
            </a:r>
            <a:r>
              <a:rPr lang="en-US" sz="2400" b="1" dirty="0">
                <a:solidFill>
                  <a:srgbClr val="FF0000"/>
                </a:solidFill>
                <a:latin typeface="Times New Roman"/>
                <a:ea typeface="Times New Roman"/>
                <a:cs typeface="+mj-cs"/>
              </a:rPr>
              <a:t> </a:t>
            </a:r>
            <a:r>
              <a:rPr lang="en-US" sz="2400" b="1" dirty="0" smtClean="0">
                <a:solidFill>
                  <a:srgbClr val="FF0000"/>
                </a:solidFill>
                <a:latin typeface="Times New Roman"/>
                <a:ea typeface="Times New Roman"/>
                <a:cs typeface="+mj-cs"/>
              </a:rPr>
              <a:t>Artichoke</a:t>
            </a:r>
            <a:endParaRPr lang="en-US" sz="2400" dirty="0">
              <a:solidFill>
                <a:srgbClr val="FF0000"/>
              </a:solidFill>
              <a:latin typeface="Times New Roman"/>
              <a:ea typeface="Times New Roman"/>
              <a:cs typeface="+mj-cs"/>
            </a:endParaRPr>
          </a:p>
          <a:p>
            <a:pPr marL="685800" marR="0" algn="just" rtl="1">
              <a:spcBef>
                <a:spcPts val="0"/>
              </a:spcBef>
              <a:spcAft>
                <a:spcPts val="0"/>
              </a:spcAft>
            </a:pPr>
            <a:r>
              <a:rPr lang="ar-SA" sz="2400" dirty="0" smtClean="0">
                <a:cs typeface="+mj-cs"/>
              </a:rPr>
              <a:t>يحتوي </a:t>
            </a:r>
            <a:r>
              <a:rPr lang="ar-SA" sz="2400" dirty="0">
                <a:cs typeface="+mj-cs"/>
              </a:rPr>
              <a:t>كل</a:t>
            </a:r>
            <a:r>
              <a:rPr lang="ar-IQ" sz="2400" dirty="0">
                <a:cs typeface="+mj-cs"/>
              </a:rPr>
              <a:t> 100 غم من درنات الطرطوفة على : </a:t>
            </a:r>
            <a:endParaRPr lang="ar-IQ" sz="2400" dirty="0" smtClean="0">
              <a:cs typeface="+mj-cs"/>
            </a:endParaRPr>
          </a:p>
          <a:p>
            <a:pPr marL="685800" marR="0" algn="just" rtl="1">
              <a:spcBef>
                <a:spcPts val="0"/>
              </a:spcBef>
              <a:spcAft>
                <a:spcPts val="0"/>
              </a:spcAft>
            </a:pPr>
            <a:r>
              <a:rPr lang="ar-IQ" sz="2400" dirty="0" smtClean="0">
                <a:cs typeface="+mj-cs"/>
              </a:rPr>
              <a:t> </a:t>
            </a:r>
            <a:r>
              <a:rPr lang="ar-IQ" sz="2400" dirty="0">
                <a:cs typeface="+mj-cs"/>
              </a:rPr>
              <a:t>79.8غم ماء، </a:t>
            </a:r>
            <a:endParaRPr lang="ar-IQ" sz="2400" dirty="0" smtClean="0">
              <a:cs typeface="+mj-cs"/>
            </a:endParaRPr>
          </a:p>
          <a:p>
            <a:pPr marL="685800" marR="0" algn="just" rtl="1">
              <a:spcBef>
                <a:spcPts val="0"/>
              </a:spcBef>
              <a:spcAft>
                <a:spcPts val="0"/>
              </a:spcAft>
            </a:pPr>
            <a:r>
              <a:rPr lang="ar-IQ" sz="2400" dirty="0" smtClean="0">
                <a:cs typeface="+mj-cs"/>
              </a:rPr>
              <a:t>2.3غم </a:t>
            </a:r>
            <a:r>
              <a:rPr lang="ar-IQ" sz="2400" dirty="0">
                <a:cs typeface="+mj-cs"/>
              </a:rPr>
              <a:t>بروتين، </a:t>
            </a:r>
            <a:endParaRPr lang="ar-IQ" sz="2400" dirty="0" smtClean="0">
              <a:cs typeface="+mj-cs"/>
            </a:endParaRPr>
          </a:p>
          <a:p>
            <a:pPr marL="685800" marR="0" algn="just" rtl="1">
              <a:spcBef>
                <a:spcPts val="0"/>
              </a:spcBef>
              <a:spcAft>
                <a:spcPts val="0"/>
              </a:spcAft>
            </a:pPr>
            <a:r>
              <a:rPr lang="ar-IQ" sz="2400" dirty="0" smtClean="0">
                <a:cs typeface="+mj-cs"/>
              </a:rPr>
              <a:t>0.1عم </a:t>
            </a:r>
            <a:r>
              <a:rPr lang="ar-IQ" sz="2400" dirty="0">
                <a:cs typeface="+mj-cs"/>
              </a:rPr>
              <a:t>دهون، </a:t>
            </a:r>
            <a:endParaRPr lang="ar-IQ" sz="2400" dirty="0" smtClean="0">
              <a:cs typeface="+mj-cs"/>
            </a:endParaRPr>
          </a:p>
          <a:p>
            <a:pPr marL="685800" marR="0" algn="just" rtl="1">
              <a:spcBef>
                <a:spcPts val="0"/>
              </a:spcBef>
              <a:spcAft>
                <a:spcPts val="0"/>
              </a:spcAft>
            </a:pPr>
            <a:r>
              <a:rPr lang="ar-IQ" sz="2400" dirty="0" smtClean="0">
                <a:cs typeface="+mj-cs"/>
              </a:rPr>
              <a:t>16.7غم </a:t>
            </a:r>
            <a:r>
              <a:rPr lang="ar-IQ" sz="2400" dirty="0">
                <a:cs typeface="+mj-cs"/>
              </a:rPr>
              <a:t>مواد كربوهيدراتية</a:t>
            </a:r>
            <a:r>
              <a:rPr lang="ar-IQ" sz="2400" dirty="0" smtClean="0">
                <a:cs typeface="+mj-cs"/>
              </a:rPr>
              <a:t>،</a:t>
            </a:r>
          </a:p>
          <a:p>
            <a:pPr marL="685800" marR="0" algn="just" rtl="1">
              <a:spcBef>
                <a:spcPts val="0"/>
              </a:spcBef>
              <a:spcAft>
                <a:spcPts val="0"/>
              </a:spcAft>
            </a:pPr>
            <a:r>
              <a:rPr lang="ar-IQ" sz="2400" dirty="0" smtClean="0">
                <a:cs typeface="+mj-cs"/>
              </a:rPr>
              <a:t> </a:t>
            </a:r>
            <a:r>
              <a:rPr lang="ar-IQ" sz="2400" dirty="0">
                <a:cs typeface="+mj-cs"/>
              </a:rPr>
              <a:t>0.8غم الياف</a:t>
            </a:r>
            <a:r>
              <a:rPr lang="ar-IQ" sz="2400" dirty="0" smtClean="0">
                <a:cs typeface="+mj-cs"/>
              </a:rPr>
              <a:t>،</a:t>
            </a:r>
          </a:p>
          <a:p>
            <a:pPr marL="685800" marR="0" algn="just" rtl="1">
              <a:spcBef>
                <a:spcPts val="0"/>
              </a:spcBef>
              <a:spcAft>
                <a:spcPts val="0"/>
              </a:spcAft>
            </a:pPr>
            <a:r>
              <a:rPr lang="ar-IQ" sz="2400" dirty="0" smtClean="0">
                <a:cs typeface="+mj-cs"/>
              </a:rPr>
              <a:t> 1.1غم </a:t>
            </a:r>
            <a:r>
              <a:rPr lang="ar-IQ" sz="2400" dirty="0">
                <a:cs typeface="+mj-cs"/>
              </a:rPr>
              <a:t>رماد</a:t>
            </a:r>
            <a:r>
              <a:rPr lang="ar-IQ" sz="2400" dirty="0" smtClean="0">
                <a:cs typeface="+mj-cs"/>
              </a:rPr>
              <a:t>،</a:t>
            </a:r>
          </a:p>
          <a:p>
            <a:pPr marL="685800" marR="0" algn="just" rtl="1">
              <a:spcBef>
                <a:spcPts val="0"/>
              </a:spcBef>
              <a:spcAft>
                <a:spcPts val="0"/>
              </a:spcAft>
            </a:pPr>
            <a:r>
              <a:rPr lang="ar-IQ" sz="2400" dirty="0" smtClean="0">
                <a:cs typeface="+mj-cs"/>
              </a:rPr>
              <a:t> </a:t>
            </a:r>
            <a:r>
              <a:rPr lang="ar-IQ" sz="2400" dirty="0">
                <a:cs typeface="+mj-cs"/>
              </a:rPr>
              <a:t>14ملغم كالسيوم</a:t>
            </a:r>
            <a:r>
              <a:rPr lang="ar-IQ" sz="2400" dirty="0" smtClean="0">
                <a:cs typeface="+mj-cs"/>
              </a:rPr>
              <a:t>،</a:t>
            </a:r>
          </a:p>
          <a:p>
            <a:pPr marL="685800" marR="0" algn="just" rtl="1">
              <a:spcBef>
                <a:spcPts val="0"/>
              </a:spcBef>
              <a:spcAft>
                <a:spcPts val="0"/>
              </a:spcAft>
            </a:pPr>
            <a:r>
              <a:rPr lang="ar-IQ" sz="2400" dirty="0" smtClean="0">
                <a:cs typeface="+mj-cs"/>
              </a:rPr>
              <a:t> 78ملغم </a:t>
            </a:r>
            <a:r>
              <a:rPr lang="ar-IQ" sz="2400" dirty="0">
                <a:cs typeface="+mj-cs"/>
              </a:rPr>
              <a:t>فسفور</a:t>
            </a:r>
            <a:r>
              <a:rPr lang="ar-IQ" sz="2400" dirty="0" smtClean="0">
                <a:cs typeface="+mj-cs"/>
              </a:rPr>
              <a:t>،</a:t>
            </a:r>
          </a:p>
          <a:p>
            <a:pPr marL="685800" marR="0" algn="just" rtl="1">
              <a:spcBef>
                <a:spcPts val="0"/>
              </a:spcBef>
              <a:spcAft>
                <a:spcPts val="0"/>
              </a:spcAft>
            </a:pPr>
            <a:r>
              <a:rPr lang="ar-IQ" sz="2400" dirty="0" smtClean="0">
                <a:cs typeface="+mj-cs"/>
              </a:rPr>
              <a:t> </a:t>
            </a:r>
            <a:r>
              <a:rPr lang="ar-IQ" sz="2400" dirty="0">
                <a:cs typeface="+mj-cs"/>
              </a:rPr>
              <a:t>3.4ملغم حديد</a:t>
            </a:r>
            <a:r>
              <a:rPr lang="ar-IQ" sz="2400" dirty="0" smtClean="0">
                <a:cs typeface="+mj-cs"/>
              </a:rPr>
              <a:t>،</a:t>
            </a:r>
          </a:p>
          <a:p>
            <a:pPr marL="685800" marR="0" algn="just" rtl="1">
              <a:spcBef>
                <a:spcPts val="0"/>
              </a:spcBef>
              <a:spcAft>
                <a:spcPts val="0"/>
              </a:spcAft>
            </a:pPr>
            <a:r>
              <a:rPr lang="ar-IQ" sz="2400" dirty="0" smtClean="0">
                <a:cs typeface="+mj-cs"/>
              </a:rPr>
              <a:t> </a:t>
            </a:r>
            <a:r>
              <a:rPr lang="ar-IQ" sz="2400" dirty="0">
                <a:cs typeface="+mj-cs"/>
              </a:rPr>
              <a:t>20وحدة دولية من فيتامين </a:t>
            </a:r>
            <a:r>
              <a:rPr lang="en-US" sz="2400" dirty="0">
                <a:cs typeface="+mj-cs"/>
              </a:rPr>
              <a:t>A </a:t>
            </a:r>
            <a:r>
              <a:rPr lang="ar-IQ" sz="2400" dirty="0" smtClean="0">
                <a:cs typeface="+mj-cs"/>
              </a:rPr>
              <a:t>،</a:t>
            </a:r>
          </a:p>
          <a:p>
            <a:pPr marL="685800" marR="0" algn="just" rtl="1">
              <a:spcBef>
                <a:spcPts val="0"/>
              </a:spcBef>
              <a:spcAft>
                <a:spcPts val="0"/>
              </a:spcAft>
            </a:pPr>
            <a:r>
              <a:rPr lang="ar-IQ" sz="2400" dirty="0" smtClean="0">
                <a:cs typeface="+mj-cs"/>
              </a:rPr>
              <a:t> </a:t>
            </a:r>
            <a:r>
              <a:rPr lang="ar-IQ" sz="2400" dirty="0">
                <a:cs typeface="+mj-cs"/>
              </a:rPr>
              <a:t>0.2ملغم ثيامين</a:t>
            </a:r>
            <a:r>
              <a:rPr lang="ar-IQ" sz="2400" dirty="0" smtClean="0">
                <a:cs typeface="+mj-cs"/>
              </a:rPr>
              <a:t>،</a:t>
            </a:r>
          </a:p>
          <a:p>
            <a:pPr marL="685800" marR="0" algn="just" rtl="1">
              <a:spcBef>
                <a:spcPts val="0"/>
              </a:spcBef>
              <a:spcAft>
                <a:spcPts val="0"/>
              </a:spcAft>
            </a:pPr>
            <a:r>
              <a:rPr lang="ar-IQ" sz="2400" dirty="0" smtClean="0">
                <a:cs typeface="+mj-cs"/>
              </a:rPr>
              <a:t> </a:t>
            </a:r>
            <a:r>
              <a:rPr lang="ar-IQ" sz="2400" dirty="0">
                <a:cs typeface="+mj-cs"/>
              </a:rPr>
              <a:t>0.06ملغم ريبوفلافين</a:t>
            </a:r>
            <a:r>
              <a:rPr lang="ar-IQ" sz="2400" dirty="0" smtClean="0">
                <a:cs typeface="+mj-cs"/>
              </a:rPr>
              <a:t>،</a:t>
            </a:r>
          </a:p>
          <a:p>
            <a:pPr marL="685800" marR="0" algn="just" rtl="1">
              <a:spcBef>
                <a:spcPts val="0"/>
              </a:spcBef>
              <a:spcAft>
                <a:spcPts val="0"/>
              </a:spcAft>
            </a:pPr>
            <a:r>
              <a:rPr lang="ar-IQ" sz="2400" dirty="0" smtClean="0">
                <a:cs typeface="+mj-cs"/>
              </a:rPr>
              <a:t> </a:t>
            </a:r>
            <a:r>
              <a:rPr lang="ar-IQ" sz="2400" dirty="0">
                <a:cs typeface="+mj-cs"/>
              </a:rPr>
              <a:t>1.3ملغم نياسين</a:t>
            </a:r>
            <a:r>
              <a:rPr lang="ar-IQ" sz="2400" dirty="0" smtClean="0">
                <a:cs typeface="+mj-cs"/>
              </a:rPr>
              <a:t>،</a:t>
            </a:r>
          </a:p>
          <a:p>
            <a:pPr marL="685800" marR="0" algn="just" rtl="1">
              <a:spcBef>
                <a:spcPts val="0"/>
              </a:spcBef>
              <a:spcAft>
                <a:spcPts val="0"/>
              </a:spcAft>
            </a:pPr>
            <a:r>
              <a:rPr lang="ar-IQ" sz="2400" dirty="0" smtClean="0">
                <a:cs typeface="+mj-cs"/>
              </a:rPr>
              <a:t> </a:t>
            </a:r>
            <a:r>
              <a:rPr lang="ar-IQ" sz="2400" dirty="0">
                <a:cs typeface="+mj-cs"/>
              </a:rPr>
              <a:t>4ملغم حامض الاسكوربيك، </a:t>
            </a:r>
            <a:endParaRPr lang="ar-IQ" sz="2400" dirty="0" smtClean="0">
              <a:cs typeface="+mj-cs"/>
            </a:endParaRPr>
          </a:p>
          <a:p>
            <a:pPr marL="685800" marR="0" algn="just" rtl="1">
              <a:spcBef>
                <a:spcPts val="0"/>
              </a:spcBef>
              <a:spcAft>
                <a:spcPts val="0"/>
              </a:spcAft>
            </a:pPr>
            <a:r>
              <a:rPr lang="ar-IQ" sz="2400" dirty="0" smtClean="0">
                <a:cs typeface="+mj-cs"/>
              </a:rPr>
              <a:t>يتضح </a:t>
            </a:r>
            <a:r>
              <a:rPr lang="ar-IQ" sz="2400" dirty="0">
                <a:cs typeface="+mj-cs"/>
              </a:rPr>
              <a:t>من ذلك أن درنات الطرطوفة غنية نسبيا بالحديد والفسفور والثيامين والنياسين</a:t>
            </a:r>
            <a:r>
              <a:rPr lang="ar-IQ" sz="2400" dirty="0" smtClean="0">
                <a:cs typeface="+mj-cs"/>
              </a:rPr>
              <a:t>.</a:t>
            </a:r>
            <a:endParaRPr lang="en-US" sz="2400" dirty="0">
              <a:cs typeface="+mj-cs"/>
            </a:endParaRPr>
          </a:p>
        </p:txBody>
      </p:sp>
    </p:spTree>
    <p:extLst>
      <p:ext uri="{BB962C8B-B14F-4D97-AF65-F5344CB8AC3E}">
        <p14:creationId xmlns:p14="http://schemas.microsoft.com/office/powerpoint/2010/main" val="2001172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Autofit/>
          </a:bodyPr>
          <a:lstStyle/>
          <a:p>
            <a:pPr marL="0" indent="0" algn="ctr" rtl="1">
              <a:lnSpc>
                <a:spcPct val="120000"/>
              </a:lnSpc>
              <a:buNone/>
            </a:pPr>
            <a:r>
              <a:rPr lang="ar-SA" sz="2800" b="1" dirty="0">
                <a:solidFill>
                  <a:srgbClr val="C00000"/>
                </a:solidFill>
                <a:latin typeface="Times New Roman"/>
                <a:cs typeface="+mj-cs"/>
              </a:rPr>
              <a:t>العائلة المركبة</a:t>
            </a:r>
            <a:endParaRPr lang="en-US" sz="2800" dirty="0">
              <a:solidFill>
                <a:srgbClr val="C00000"/>
              </a:solidFill>
              <a:cs typeface="+mj-cs"/>
            </a:endParaRPr>
          </a:p>
          <a:p>
            <a:pPr marL="0" indent="0" algn="ctr" rtl="1">
              <a:lnSpc>
                <a:spcPct val="120000"/>
              </a:lnSpc>
              <a:buNone/>
            </a:pPr>
            <a:r>
              <a:rPr lang="ar-SA" sz="2800" dirty="0">
                <a:solidFill>
                  <a:srgbClr val="C00000"/>
                </a:solidFill>
                <a:latin typeface="Times New Roman"/>
                <a:cs typeface="+mj-cs"/>
              </a:rPr>
              <a:t> </a:t>
            </a:r>
            <a:r>
              <a:rPr lang="en-US" sz="2800" b="1" dirty="0" err="1">
                <a:solidFill>
                  <a:srgbClr val="C00000"/>
                </a:solidFill>
                <a:latin typeface="Times New Roman"/>
                <a:cs typeface="+mj-cs"/>
              </a:rPr>
              <a:t>Asteraceae</a:t>
            </a:r>
            <a:endParaRPr lang="en-US" sz="2800" dirty="0">
              <a:solidFill>
                <a:srgbClr val="C00000"/>
              </a:solidFill>
              <a:cs typeface="+mj-cs"/>
            </a:endParaRPr>
          </a:p>
          <a:p>
            <a:pPr algn="just" rtl="1">
              <a:lnSpc>
                <a:spcPct val="120000"/>
              </a:lnSpc>
            </a:pPr>
            <a:r>
              <a:rPr lang="ar-IQ" sz="2800" dirty="0" smtClean="0">
                <a:latin typeface="Times New Roman"/>
                <a:cs typeface="+mj-cs"/>
              </a:rPr>
              <a:t>تسمى </a:t>
            </a:r>
            <a:r>
              <a:rPr lang="ar-IQ" sz="2800" dirty="0">
                <a:latin typeface="Times New Roman"/>
                <a:cs typeface="+mj-cs"/>
              </a:rPr>
              <a:t>سابقا </a:t>
            </a:r>
            <a:r>
              <a:rPr lang="en-US" sz="2800" dirty="0">
                <a:latin typeface="Times New Roman"/>
                <a:cs typeface="+mj-cs"/>
              </a:rPr>
              <a:t> </a:t>
            </a:r>
            <a:r>
              <a:rPr lang="en-US" sz="2800" dirty="0" err="1" smtClean="0">
                <a:solidFill>
                  <a:schemeClr val="accent1">
                    <a:lumMod val="75000"/>
                  </a:schemeClr>
                </a:solidFill>
                <a:latin typeface="Times New Roman"/>
                <a:cs typeface="+mj-cs"/>
              </a:rPr>
              <a:t>Compositae</a:t>
            </a:r>
            <a:r>
              <a:rPr lang="ar-IQ" sz="2800" dirty="0">
                <a:latin typeface="Times New Roman"/>
                <a:cs typeface="+mj-cs"/>
              </a:rPr>
              <a:t>وتعد من اكبر العوائل النباتية إذ تحتوي على 800 جنس وحوالي 20,000 نوع ومن اهم الخضر التي تزرع تجاريا لهذه العائلة هي الخس والطرطوفة (الالماسة).</a:t>
            </a:r>
            <a:endParaRPr lang="en-US" sz="2800" dirty="0">
              <a:cs typeface="+mj-cs"/>
            </a:endParaRPr>
          </a:p>
          <a:p>
            <a:pPr marL="0" marR="0" indent="0" algn="ctr" rtl="1">
              <a:lnSpc>
                <a:spcPct val="120000"/>
              </a:lnSpc>
              <a:spcBef>
                <a:spcPts val="0"/>
              </a:spcBef>
              <a:spcAft>
                <a:spcPts val="0"/>
              </a:spcAft>
              <a:buNone/>
            </a:pPr>
            <a:r>
              <a:rPr lang="ar-SA" sz="2800" b="1" dirty="0" smtClean="0">
                <a:solidFill>
                  <a:srgbClr val="FF0000"/>
                </a:solidFill>
                <a:latin typeface="Times New Roman"/>
                <a:ea typeface="Times New Roman"/>
                <a:cs typeface="+mj-cs"/>
              </a:rPr>
              <a:t>الخس </a:t>
            </a:r>
            <a:r>
              <a:rPr lang="en-US" sz="2800" b="1" dirty="0" smtClean="0">
                <a:solidFill>
                  <a:srgbClr val="FF0000"/>
                </a:solidFill>
                <a:latin typeface="Times New Roman"/>
                <a:ea typeface="Times New Roman"/>
                <a:cs typeface="+mj-cs"/>
              </a:rPr>
              <a:t>Lettuce</a:t>
            </a:r>
            <a:endParaRPr lang="en-US" sz="2800" dirty="0" smtClean="0">
              <a:solidFill>
                <a:srgbClr val="FF0000"/>
              </a:solidFill>
              <a:latin typeface="Times New Roman"/>
              <a:ea typeface="Times New Roman"/>
              <a:cs typeface="+mj-cs"/>
            </a:endParaRPr>
          </a:p>
          <a:p>
            <a:pPr marL="0" marR="0" indent="0" algn="ctr" rtl="1">
              <a:lnSpc>
                <a:spcPct val="120000"/>
              </a:lnSpc>
              <a:spcBef>
                <a:spcPts val="0"/>
              </a:spcBef>
              <a:spcAft>
                <a:spcPts val="0"/>
              </a:spcAft>
              <a:buNone/>
            </a:pPr>
            <a:r>
              <a:rPr lang="en-US" sz="2800" b="1" i="1" dirty="0" err="1" smtClean="0">
                <a:solidFill>
                  <a:srgbClr val="FF0000"/>
                </a:solidFill>
                <a:latin typeface="Times New Roman"/>
                <a:ea typeface="Times New Roman"/>
                <a:cs typeface="+mj-cs"/>
              </a:rPr>
              <a:t>Lactuca</a:t>
            </a:r>
            <a:r>
              <a:rPr lang="en-US" sz="2800" b="1" i="1" dirty="0" smtClean="0">
                <a:solidFill>
                  <a:srgbClr val="FF0000"/>
                </a:solidFill>
                <a:latin typeface="Times New Roman"/>
                <a:ea typeface="Times New Roman"/>
                <a:cs typeface="+mj-cs"/>
              </a:rPr>
              <a:t> </a:t>
            </a:r>
            <a:r>
              <a:rPr lang="en-US" sz="2800" b="1" i="1" dirty="0">
                <a:solidFill>
                  <a:srgbClr val="FF0000"/>
                </a:solidFill>
                <a:latin typeface="Times New Roman"/>
                <a:ea typeface="Times New Roman"/>
                <a:cs typeface="+mj-cs"/>
              </a:rPr>
              <a:t>sativa</a:t>
            </a:r>
            <a:r>
              <a:rPr lang="en-US" sz="2800" b="1" dirty="0">
                <a:solidFill>
                  <a:srgbClr val="FF0000"/>
                </a:solidFill>
                <a:latin typeface="Times New Roman"/>
                <a:ea typeface="Times New Roman"/>
                <a:cs typeface="+mj-cs"/>
              </a:rPr>
              <a:t> L.</a:t>
            </a:r>
            <a:endParaRPr lang="en-US" sz="2800" dirty="0">
              <a:solidFill>
                <a:srgbClr val="FF0000"/>
              </a:solidFill>
              <a:latin typeface="Times New Roman"/>
              <a:ea typeface="Times New Roman"/>
              <a:cs typeface="+mj-cs"/>
            </a:endParaRPr>
          </a:p>
          <a:p>
            <a:pPr marR="0" algn="just" rtl="1">
              <a:lnSpc>
                <a:spcPct val="120000"/>
              </a:lnSpc>
              <a:spcBef>
                <a:spcPts val="0"/>
              </a:spcBef>
              <a:spcAft>
                <a:spcPts val="0"/>
              </a:spcAft>
            </a:pPr>
            <a:r>
              <a:rPr lang="ar-SA" sz="2800" dirty="0" smtClean="0">
                <a:cs typeface="+mj-cs"/>
              </a:rPr>
              <a:t>الخس </a:t>
            </a:r>
            <a:r>
              <a:rPr lang="ar-SA" sz="2800" dirty="0">
                <a:cs typeface="+mj-cs"/>
              </a:rPr>
              <a:t>من اهم محاصيل العائلة المركبة ويعد من الخضر الشتوية المهمة في العراق والعالم، </a:t>
            </a:r>
            <a:endParaRPr lang="ar-IQ" sz="2800" dirty="0" smtClean="0">
              <a:cs typeface="+mj-cs"/>
            </a:endParaRPr>
          </a:p>
          <a:p>
            <a:pPr marR="0" algn="just" rtl="1">
              <a:lnSpc>
                <a:spcPct val="120000"/>
              </a:lnSpc>
              <a:spcBef>
                <a:spcPts val="0"/>
              </a:spcBef>
              <a:spcAft>
                <a:spcPts val="0"/>
              </a:spcAft>
            </a:pPr>
            <a:r>
              <a:rPr lang="ar-SA" sz="2800" dirty="0" smtClean="0">
                <a:cs typeface="+mj-cs"/>
              </a:rPr>
              <a:t>يؤكل </a:t>
            </a:r>
            <a:r>
              <a:rPr lang="ar-SA" sz="2800" dirty="0">
                <a:cs typeface="+mj-cs"/>
              </a:rPr>
              <a:t>منه المجموع الخضري (الاوراق والسيقان</a:t>
            </a:r>
            <a:r>
              <a:rPr lang="ar-SA" sz="2800" dirty="0" smtClean="0">
                <a:cs typeface="+mj-cs"/>
              </a:rPr>
              <a:t>) </a:t>
            </a:r>
            <a:r>
              <a:rPr lang="ar-SA" sz="2800" dirty="0">
                <a:cs typeface="+mj-cs"/>
              </a:rPr>
              <a:t>وقد يستخدم في الطهي أو يستخرج الزيت من بذور بعض </a:t>
            </a:r>
            <a:r>
              <a:rPr lang="ar-SA" sz="2800" dirty="0" smtClean="0">
                <a:cs typeface="+mj-cs"/>
              </a:rPr>
              <a:t>الاصناف</a:t>
            </a:r>
            <a:r>
              <a:rPr lang="ar-IQ" sz="2800" dirty="0" smtClean="0">
                <a:cs typeface="+mj-cs"/>
              </a:rPr>
              <a:t> </a:t>
            </a:r>
            <a:r>
              <a:rPr lang="ar-SA" sz="2800" dirty="0" smtClean="0">
                <a:cs typeface="+mj-cs"/>
              </a:rPr>
              <a:t>, </a:t>
            </a:r>
            <a:endParaRPr lang="ar-IQ" sz="2800" dirty="0" smtClean="0">
              <a:cs typeface="+mj-cs"/>
            </a:endParaRPr>
          </a:p>
          <a:p>
            <a:pPr marR="0" algn="just" rtl="1">
              <a:lnSpc>
                <a:spcPct val="120000"/>
              </a:lnSpc>
              <a:spcBef>
                <a:spcPts val="0"/>
              </a:spcBef>
              <a:spcAft>
                <a:spcPts val="0"/>
              </a:spcAft>
            </a:pPr>
            <a:r>
              <a:rPr lang="ar-SA" sz="2800" dirty="0" smtClean="0">
                <a:cs typeface="+mj-cs"/>
              </a:rPr>
              <a:t>وهو </a:t>
            </a:r>
            <a:r>
              <a:rPr lang="ar-SA" sz="2800" dirty="0">
                <a:cs typeface="+mj-cs"/>
              </a:rPr>
              <a:t>غني بفيتامين </a:t>
            </a:r>
            <a:r>
              <a:rPr lang="en-US" sz="2800" dirty="0">
                <a:cs typeface="+mj-cs"/>
              </a:rPr>
              <a:t> A </a:t>
            </a:r>
            <a:r>
              <a:rPr lang="ar-IQ" sz="2800" dirty="0">
                <a:cs typeface="+mj-cs"/>
              </a:rPr>
              <a:t>و </a:t>
            </a:r>
            <a:r>
              <a:rPr lang="en-US" sz="2800" dirty="0">
                <a:cs typeface="+mj-cs"/>
              </a:rPr>
              <a:t>B</a:t>
            </a:r>
            <a:r>
              <a:rPr lang="en-US" sz="2800" baseline="-25000" dirty="0">
                <a:cs typeface="+mj-cs"/>
              </a:rPr>
              <a:t>1</a:t>
            </a:r>
            <a:r>
              <a:rPr lang="ar-IQ" sz="2800" dirty="0">
                <a:cs typeface="+mj-cs"/>
              </a:rPr>
              <a:t> و </a:t>
            </a:r>
            <a:r>
              <a:rPr lang="en-US" sz="2800" dirty="0">
                <a:cs typeface="+mj-cs"/>
              </a:rPr>
              <a:t>B</a:t>
            </a:r>
            <a:r>
              <a:rPr lang="en-US" sz="2800" baseline="-25000" dirty="0">
                <a:cs typeface="+mj-cs"/>
              </a:rPr>
              <a:t>2</a:t>
            </a:r>
            <a:r>
              <a:rPr lang="ar-IQ" sz="2800" dirty="0">
                <a:cs typeface="+mj-cs"/>
              </a:rPr>
              <a:t> و </a:t>
            </a:r>
            <a:r>
              <a:rPr lang="en-US" sz="2800" dirty="0">
                <a:cs typeface="+mj-cs"/>
              </a:rPr>
              <a:t>C</a:t>
            </a:r>
            <a:r>
              <a:rPr lang="ar-IQ" sz="2800" dirty="0">
                <a:cs typeface="+mj-cs"/>
              </a:rPr>
              <a:t> وعنصري الفسفور والكالسيوم</a:t>
            </a:r>
            <a:r>
              <a:rPr lang="ar-SA" sz="2800" dirty="0" smtClean="0">
                <a:cs typeface="+mj-cs"/>
              </a:rPr>
              <a:t>،</a:t>
            </a:r>
            <a:endParaRPr lang="ar-IQ" sz="2800" dirty="0" smtClean="0">
              <a:cs typeface="+mj-cs"/>
            </a:endParaRPr>
          </a:p>
        </p:txBody>
      </p:sp>
    </p:spTree>
    <p:extLst>
      <p:ext uri="{BB962C8B-B14F-4D97-AF65-F5344CB8AC3E}">
        <p14:creationId xmlns:p14="http://schemas.microsoft.com/office/powerpoint/2010/main" val="11172766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pPr marL="685800" marR="0" algn="ctr" rtl="1">
              <a:spcBef>
                <a:spcPts val="0"/>
              </a:spcBef>
              <a:spcAft>
                <a:spcPts val="0"/>
              </a:spcAft>
              <a:buFont typeface="Wingdings" panose="05000000000000000000" pitchFamily="2" charset="2"/>
              <a:buChar char="q"/>
            </a:pPr>
            <a:r>
              <a:rPr lang="ar-SA" sz="2400" b="1" dirty="0">
                <a:solidFill>
                  <a:srgbClr val="FF0000"/>
                </a:solidFill>
                <a:latin typeface="Times New Roman"/>
                <a:ea typeface="Times New Roman"/>
                <a:cs typeface="Times New Roman"/>
              </a:rPr>
              <a:t>الطرطوفة(الالماسة)</a:t>
            </a:r>
            <a:endParaRPr lang="en-US" sz="2400" dirty="0">
              <a:solidFill>
                <a:srgbClr val="FF0000"/>
              </a:solidFill>
              <a:latin typeface="Times New Roman"/>
              <a:ea typeface="Times New Roman"/>
            </a:endParaRPr>
          </a:p>
          <a:p>
            <a:pPr marR="0" indent="0" algn="ctr" rtl="1">
              <a:spcBef>
                <a:spcPts val="0"/>
              </a:spcBef>
              <a:spcAft>
                <a:spcPts val="0"/>
              </a:spcAft>
              <a:buNone/>
            </a:pPr>
            <a:r>
              <a:rPr lang="en-US" sz="2400" b="1" dirty="0" err="1">
                <a:solidFill>
                  <a:srgbClr val="FF0000"/>
                </a:solidFill>
                <a:latin typeface="Times New Roman"/>
                <a:ea typeface="Times New Roman"/>
                <a:cs typeface="Times New Roman"/>
              </a:rPr>
              <a:t>Jerusalum</a:t>
            </a:r>
            <a:r>
              <a:rPr lang="en-US" sz="2400" b="1" dirty="0">
                <a:solidFill>
                  <a:srgbClr val="FF0000"/>
                </a:solidFill>
                <a:latin typeface="Times New Roman"/>
                <a:ea typeface="Times New Roman"/>
                <a:cs typeface="Times New Roman"/>
              </a:rPr>
              <a:t> Artichoke</a:t>
            </a:r>
            <a:endParaRPr lang="en-US" sz="2400" dirty="0">
              <a:solidFill>
                <a:srgbClr val="FF0000"/>
              </a:solidFill>
              <a:latin typeface="Times New Roman"/>
              <a:ea typeface="Times New Roman"/>
            </a:endParaRPr>
          </a:p>
          <a:p>
            <a:pPr marL="685800" marR="0" algn="just" rtl="1">
              <a:lnSpc>
                <a:spcPct val="150000"/>
              </a:lnSpc>
              <a:spcBef>
                <a:spcPts val="0"/>
              </a:spcBef>
              <a:spcAft>
                <a:spcPts val="0"/>
              </a:spcAft>
            </a:pPr>
            <a:r>
              <a:rPr lang="ar-IQ" sz="2800" dirty="0" smtClean="0">
                <a:cs typeface="+mj-cs"/>
              </a:rPr>
              <a:t>توجد </a:t>
            </a:r>
            <a:r>
              <a:rPr lang="ar-IQ" sz="2800" dirty="0">
                <a:cs typeface="+mj-cs"/>
              </a:rPr>
              <a:t>معظم المواد الكربوهيدراتية في درنات الطرطوفة الحديثة الحصاد على صورة إنيولين </a:t>
            </a:r>
            <a:r>
              <a:rPr lang="en-US" sz="2800" dirty="0">
                <a:cs typeface="+mj-cs"/>
              </a:rPr>
              <a:t>Inulin</a:t>
            </a:r>
            <a:r>
              <a:rPr lang="ar-IQ" sz="2800" dirty="0">
                <a:cs typeface="+mj-cs"/>
              </a:rPr>
              <a:t> يتحول بالتدريج الى سكر أثناء التخزين</a:t>
            </a:r>
            <a:r>
              <a:rPr lang="ar-IQ" sz="2800" dirty="0" smtClean="0">
                <a:cs typeface="+mj-cs"/>
              </a:rPr>
              <a:t>،</a:t>
            </a:r>
          </a:p>
          <a:p>
            <a:pPr marL="685800" marR="0" algn="just" rtl="1">
              <a:lnSpc>
                <a:spcPct val="150000"/>
              </a:lnSpc>
              <a:spcBef>
                <a:spcPts val="0"/>
              </a:spcBef>
              <a:spcAft>
                <a:spcPts val="0"/>
              </a:spcAft>
            </a:pPr>
            <a:r>
              <a:rPr lang="ar-IQ" sz="2800" dirty="0" smtClean="0">
                <a:cs typeface="+mj-cs"/>
              </a:rPr>
              <a:t> </a:t>
            </a:r>
            <a:r>
              <a:rPr lang="ar-IQ" sz="2800" dirty="0">
                <a:cs typeface="+mj-cs"/>
              </a:rPr>
              <a:t>لذا فإن عدد السعرات الحرارية التي توجد بكل 100غم من الدرنات يتراوح من 7 سعرات في الدرنات الحديثة الحصاد الى 75 سعرة حرارية بعد الخزن لفترة طويلة</a:t>
            </a:r>
            <a:r>
              <a:rPr lang="ar-IQ" sz="2800" dirty="0" smtClean="0">
                <a:cs typeface="+mj-cs"/>
              </a:rPr>
              <a:t>.</a:t>
            </a:r>
            <a:endParaRPr lang="en-US" sz="2800" dirty="0">
              <a:cs typeface="+mj-cs"/>
            </a:endParaRPr>
          </a:p>
        </p:txBody>
      </p:sp>
    </p:spTree>
    <p:extLst>
      <p:ext uri="{BB962C8B-B14F-4D97-AF65-F5344CB8AC3E}">
        <p14:creationId xmlns:p14="http://schemas.microsoft.com/office/powerpoint/2010/main" val="35136503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lnSpcReduction="10000"/>
          </a:bodyPr>
          <a:lstStyle/>
          <a:p>
            <a:pPr marL="685800" marR="0" algn="ctr" rtl="1">
              <a:spcBef>
                <a:spcPts val="0"/>
              </a:spcBef>
              <a:spcAft>
                <a:spcPts val="0"/>
              </a:spcAft>
              <a:buFont typeface="Wingdings" panose="05000000000000000000" pitchFamily="2" charset="2"/>
              <a:buChar char="q"/>
            </a:pPr>
            <a:r>
              <a:rPr lang="ar-SA" sz="2800" b="1" dirty="0">
                <a:solidFill>
                  <a:srgbClr val="FF0000"/>
                </a:solidFill>
                <a:latin typeface="Times New Roman"/>
                <a:ea typeface="Times New Roman"/>
                <a:cs typeface="+mj-cs"/>
              </a:rPr>
              <a:t>الطرطوفة(الالماسة)</a:t>
            </a:r>
            <a:endParaRPr lang="en-US" sz="2800" dirty="0">
              <a:solidFill>
                <a:srgbClr val="FF0000"/>
              </a:solidFill>
              <a:latin typeface="Times New Roman"/>
              <a:ea typeface="Times New Roman"/>
              <a:cs typeface="+mj-cs"/>
            </a:endParaRPr>
          </a:p>
          <a:p>
            <a:pPr marR="0" indent="0" algn="ctr" rtl="1">
              <a:spcBef>
                <a:spcPts val="0"/>
              </a:spcBef>
              <a:spcAft>
                <a:spcPts val="0"/>
              </a:spcAft>
              <a:buNone/>
            </a:pPr>
            <a:r>
              <a:rPr lang="en-US" sz="2800" b="1" dirty="0" err="1">
                <a:solidFill>
                  <a:srgbClr val="FF0000"/>
                </a:solidFill>
                <a:latin typeface="Times New Roman"/>
                <a:ea typeface="Times New Roman"/>
                <a:cs typeface="+mj-cs"/>
              </a:rPr>
              <a:t>Jerusalum</a:t>
            </a:r>
            <a:r>
              <a:rPr lang="en-US" sz="2800" b="1" dirty="0">
                <a:solidFill>
                  <a:srgbClr val="FF0000"/>
                </a:solidFill>
                <a:latin typeface="Times New Roman"/>
                <a:ea typeface="Times New Roman"/>
                <a:cs typeface="+mj-cs"/>
              </a:rPr>
              <a:t> Artichoke</a:t>
            </a:r>
            <a:endParaRPr lang="en-US" sz="2800" dirty="0">
              <a:solidFill>
                <a:srgbClr val="FF0000"/>
              </a:solidFill>
              <a:latin typeface="Times New Roman"/>
              <a:ea typeface="Times New Roman"/>
              <a:cs typeface="+mj-cs"/>
            </a:endParaRPr>
          </a:p>
          <a:p>
            <a:pPr marR="0" indent="0" algn="ctr" rtl="1">
              <a:spcBef>
                <a:spcPts val="0"/>
              </a:spcBef>
              <a:spcAft>
                <a:spcPts val="0"/>
              </a:spcAft>
              <a:buNone/>
            </a:pPr>
            <a:r>
              <a:rPr lang="en-US" sz="2800" b="1" i="1" dirty="0">
                <a:solidFill>
                  <a:srgbClr val="FF0000"/>
                </a:solidFill>
                <a:latin typeface="Times New Roman"/>
                <a:ea typeface="Times New Roman"/>
                <a:cs typeface="+mj-cs"/>
              </a:rPr>
              <a:t>Helianthus</a:t>
            </a:r>
            <a:r>
              <a:rPr lang="en-US" sz="2800" b="1" dirty="0">
                <a:solidFill>
                  <a:srgbClr val="FF0000"/>
                </a:solidFill>
                <a:latin typeface="Times New Roman"/>
                <a:ea typeface="Times New Roman"/>
                <a:cs typeface="+mj-cs"/>
              </a:rPr>
              <a:t> </a:t>
            </a:r>
            <a:r>
              <a:rPr lang="en-US" sz="2800" b="1" i="1" dirty="0" err="1">
                <a:solidFill>
                  <a:srgbClr val="FF0000"/>
                </a:solidFill>
                <a:latin typeface="Times New Roman"/>
                <a:ea typeface="Times New Roman"/>
                <a:cs typeface="+mj-cs"/>
              </a:rPr>
              <a:t>tuberosus</a:t>
            </a:r>
            <a:r>
              <a:rPr lang="en-US" sz="2800" b="1" dirty="0">
                <a:solidFill>
                  <a:srgbClr val="FF0000"/>
                </a:solidFill>
                <a:latin typeface="Times New Roman"/>
                <a:ea typeface="Times New Roman"/>
                <a:cs typeface="+mj-cs"/>
              </a:rPr>
              <a:t> L.</a:t>
            </a:r>
            <a:endParaRPr lang="en-US" sz="2800" dirty="0">
              <a:solidFill>
                <a:srgbClr val="FF0000"/>
              </a:solidFill>
              <a:latin typeface="Times New Roman"/>
              <a:ea typeface="Times New Roman"/>
              <a:cs typeface="+mj-cs"/>
            </a:endParaRPr>
          </a:p>
          <a:p>
            <a:pPr algn="just" rtl="1">
              <a:lnSpc>
                <a:spcPct val="150000"/>
              </a:lnSpc>
            </a:pPr>
            <a:r>
              <a:rPr lang="ar-IQ" sz="2800" dirty="0" smtClean="0">
                <a:cs typeface="+mj-cs"/>
              </a:rPr>
              <a:t>تعد </a:t>
            </a:r>
            <a:r>
              <a:rPr lang="ar-IQ" sz="2800" dirty="0">
                <a:cs typeface="+mj-cs"/>
              </a:rPr>
              <a:t>الطرطوفة الحديثة الحصاد غذاء مناسب لمرضى السكر لإن الانيولين وهو الصورة الرئيسة للمواد الكربوهيدراتية المخزنة بالدرنات( حوالي 75% منها) عبارة عن مركب ذي وزن جزيئي صغير يعطي عند تحلله سكر الفركتوز، </a:t>
            </a:r>
            <a:endParaRPr lang="ar-IQ" sz="2800" dirty="0" smtClean="0">
              <a:cs typeface="+mj-cs"/>
            </a:endParaRPr>
          </a:p>
          <a:p>
            <a:pPr algn="just" rtl="1">
              <a:lnSpc>
                <a:spcPct val="150000"/>
              </a:lnSpc>
            </a:pPr>
            <a:r>
              <a:rPr lang="ar-IQ" sz="2800" dirty="0" smtClean="0">
                <a:cs typeface="+mj-cs"/>
              </a:rPr>
              <a:t>ويمكن </a:t>
            </a:r>
            <a:r>
              <a:rPr lang="ar-IQ" sz="2800" dirty="0">
                <a:cs typeface="+mj-cs"/>
              </a:rPr>
              <a:t>ان تستعمل </a:t>
            </a:r>
            <a:r>
              <a:rPr lang="ar-SA" sz="2800" dirty="0">
                <a:cs typeface="+mj-cs"/>
              </a:rPr>
              <a:t>في استخراج الفركتوز </a:t>
            </a:r>
            <a:endParaRPr lang="ar-IQ" sz="2800" dirty="0" smtClean="0">
              <a:cs typeface="+mj-cs"/>
            </a:endParaRPr>
          </a:p>
          <a:p>
            <a:pPr algn="just" rtl="1">
              <a:lnSpc>
                <a:spcPct val="150000"/>
              </a:lnSpc>
            </a:pPr>
            <a:r>
              <a:rPr lang="ar-SA" sz="2800" dirty="0" smtClean="0">
                <a:cs typeface="+mj-cs"/>
              </a:rPr>
              <a:t>وفي </a:t>
            </a:r>
            <a:r>
              <a:rPr lang="ar-SA" sz="2800" dirty="0">
                <a:cs typeface="+mj-cs"/>
              </a:rPr>
              <a:t>انتاج الكحول الاثيلي </a:t>
            </a:r>
            <a:r>
              <a:rPr lang="ar-IQ" sz="2800" dirty="0">
                <a:cs typeface="+mj-cs"/>
              </a:rPr>
              <a:t>بنسبة 7 – 8 % من وزن الدرنات بعد تخمرها. </a:t>
            </a:r>
            <a:r>
              <a:rPr lang="ar-IQ" sz="2800" dirty="0" smtClean="0">
                <a:cs typeface="+mj-cs"/>
              </a:rPr>
              <a:t>....................... يتبع</a:t>
            </a:r>
            <a:endParaRPr lang="en-US" sz="2800" dirty="0">
              <a:cs typeface="+mj-cs"/>
            </a:endParaRPr>
          </a:p>
        </p:txBody>
      </p:sp>
    </p:spTree>
    <p:extLst>
      <p:ext uri="{BB962C8B-B14F-4D97-AF65-F5344CB8AC3E}">
        <p14:creationId xmlns:p14="http://schemas.microsoft.com/office/powerpoint/2010/main" val="20021190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229600" cy="6629400"/>
          </a:xfrm>
        </p:spPr>
        <p:txBody>
          <a:bodyPr>
            <a:normAutofit/>
          </a:bodyPr>
          <a:lstStyle/>
          <a:p>
            <a:pPr lvl="0" algn="just" rtl="1">
              <a:spcBef>
                <a:spcPts val="0"/>
              </a:spcBef>
              <a:buFont typeface="Wingdings" panose="05000000000000000000" pitchFamily="2" charset="2"/>
              <a:buChar char="Ø"/>
            </a:pPr>
            <a:endParaRPr lang="en-US" sz="2400" b="1" dirty="0" smtClean="0">
              <a:solidFill>
                <a:srgbClr val="C00000"/>
              </a:solidFill>
              <a:latin typeface="Times New Roman"/>
              <a:ea typeface="Times New Roman"/>
              <a:cs typeface="Times New Roman"/>
            </a:endParaRPr>
          </a:p>
          <a:p>
            <a:pPr lvl="0" algn="just" rtl="1">
              <a:lnSpc>
                <a:spcPct val="150000"/>
              </a:lnSpc>
              <a:spcBef>
                <a:spcPts val="0"/>
              </a:spcBef>
              <a:buFont typeface="Wingdings" panose="05000000000000000000" pitchFamily="2" charset="2"/>
              <a:buChar char="Ø"/>
            </a:pPr>
            <a:r>
              <a:rPr lang="ar-SA" sz="2400" b="1" dirty="0" smtClean="0">
                <a:solidFill>
                  <a:srgbClr val="C00000"/>
                </a:solidFill>
                <a:latin typeface="Times New Roman"/>
                <a:ea typeface="Times New Roman"/>
                <a:cs typeface="+mj-cs"/>
              </a:rPr>
              <a:t>الجو </a:t>
            </a:r>
            <a:r>
              <a:rPr lang="ar-SA" sz="2400" b="1" dirty="0">
                <a:solidFill>
                  <a:srgbClr val="C00000"/>
                </a:solidFill>
                <a:latin typeface="Times New Roman"/>
                <a:ea typeface="Times New Roman"/>
                <a:cs typeface="+mj-cs"/>
              </a:rPr>
              <a:t>المناسب والتربة</a:t>
            </a:r>
            <a:endParaRPr lang="en-US" sz="2400" dirty="0">
              <a:solidFill>
                <a:srgbClr val="C00000"/>
              </a:solidFill>
              <a:latin typeface="Times New Roman"/>
              <a:ea typeface="Times New Roman"/>
              <a:cs typeface="+mj-cs"/>
            </a:endParaRPr>
          </a:p>
          <a:p>
            <a:pPr algn="just" rtl="1">
              <a:lnSpc>
                <a:spcPct val="150000"/>
              </a:lnSpc>
            </a:pPr>
            <a:r>
              <a:rPr lang="ar-SA" sz="2400" dirty="0">
                <a:cs typeface="+mj-cs"/>
              </a:rPr>
              <a:t> يجود النبات في الجو المعتدل الحرارة ولا يتحمل الحرارة المرتفعة او البرودة الشديدة لذا فان الصقيع يقتل المجموع الخضري اثناء فصل الشتاء</a:t>
            </a:r>
            <a:r>
              <a:rPr lang="ar-SA" sz="2400" dirty="0" smtClean="0">
                <a:cs typeface="+mj-cs"/>
              </a:rPr>
              <a:t>،</a:t>
            </a:r>
            <a:endParaRPr lang="ar-IQ" sz="2400" dirty="0" smtClean="0">
              <a:cs typeface="+mj-cs"/>
            </a:endParaRPr>
          </a:p>
          <a:p>
            <a:pPr algn="just" rtl="1">
              <a:lnSpc>
                <a:spcPct val="150000"/>
              </a:lnSpc>
            </a:pPr>
            <a:r>
              <a:rPr lang="ar-SA" sz="2400" dirty="0" smtClean="0">
                <a:cs typeface="+mj-cs"/>
              </a:rPr>
              <a:t> </a:t>
            </a:r>
            <a:r>
              <a:rPr lang="ar-SA" sz="2400" dirty="0">
                <a:cs typeface="+mj-cs"/>
              </a:rPr>
              <a:t>يحتاج النبات لموسم نمو دافئ لا يقل عن خمسة أشهر، </a:t>
            </a:r>
            <a:endParaRPr lang="ar-IQ" sz="2400" dirty="0" smtClean="0">
              <a:cs typeface="+mj-cs"/>
            </a:endParaRPr>
          </a:p>
          <a:p>
            <a:pPr algn="just" rtl="1">
              <a:lnSpc>
                <a:spcPct val="150000"/>
              </a:lnSpc>
            </a:pPr>
            <a:r>
              <a:rPr lang="ar-SA" sz="2400" dirty="0" smtClean="0">
                <a:cs typeface="+mj-cs"/>
              </a:rPr>
              <a:t>ويناسب </a:t>
            </a:r>
            <a:r>
              <a:rPr lang="ar-SA" sz="2400" dirty="0">
                <a:cs typeface="+mj-cs"/>
              </a:rPr>
              <a:t>النمو النباتي حرارة تتراوح بين 18 – 26◦م.</a:t>
            </a:r>
            <a:endParaRPr lang="en-US" sz="2400" dirty="0">
              <a:cs typeface="+mj-cs"/>
            </a:endParaRPr>
          </a:p>
          <a:p>
            <a:pPr algn="just" rtl="1">
              <a:lnSpc>
                <a:spcPct val="150000"/>
              </a:lnSpc>
            </a:pPr>
            <a:r>
              <a:rPr lang="ar-SA" sz="2400" dirty="0">
                <a:cs typeface="+mj-cs"/>
              </a:rPr>
              <a:t>  تنمو الطرطوفة في كافة انواع الاراضي ويفضل زراعتها في التربة المزيجية الرملية كما تعطي الترب الغنية بالمواد العضوية والعناصر الغذائية محصولا جيدا</a:t>
            </a:r>
            <a:r>
              <a:rPr lang="ar-SA" sz="2400" dirty="0" smtClean="0">
                <a:cs typeface="+mj-cs"/>
              </a:rPr>
              <a:t>،</a:t>
            </a:r>
            <a:endParaRPr lang="ar-IQ" sz="2400" dirty="0" smtClean="0">
              <a:cs typeface="+mj-cs"/>
            </a:endParaRPr>
          </a:p>
          <a:p>
            <a:pPr algn="just" rtl="1">
              <a:lnSpc>
                <a:spcPct val="150000"/>
              </a:lnSpc>
            </a:pPr>
            <a:r>
              <a:rPr lang="ar-SA" sz="2400" dirty="0" smtClean="0">
                <a:cs typeface="+mj-cs"/>
              </a:rPr>
              <a:t> </a:t>
            </a:r>
            <a:r>
              <a:rPr lang="ar-SA" sz="2400" dirty="0">
                <a:cs typeface="+mj-cs"/>
              </a:rPr>
              <a:t>ويمكن زراعتها في الترب الفقيرة التي لا تنجح فيها زراعة الخضراوات الاخرى </a:t>
            </a:r>
            <a:endParaRPr lang="ar-IQ" sz="2400" dirty="0" smtClean="0">
              <a:cs typeface="+mj-cs"/>
            </a:endParaRPr>
          </a:p>
          <a:p>
            <a:pPr algn="just" rtl="1">
              <a:lnSpc>
                <a:spcPct val="150000"/>
              </a:lnSpc>
            </a:pPr>
            <a:r>
              <a:rPr lang="ar-SA" sz="2400" dirty="0" smtClean="0">
                <a:cs typeface="+mj-cs"/>
              </a:rPr>
              <a:t>ولا </a:t>
            </a:r>
            <a:r>
              <a:rPr lang="ar-SA" sz="2400" dirty="0">
                <a:cs typeface="+mj-cs"/>
              </a:rPr>
              <a:t>يفضل النبات الترب الثقيلة او الرطبة</a:t>
            </a:r>
            <a:r>
              <a:rPr lang="ar-SA" sz="2400" dirty="0" smtClean="0">
                <a:cs typeface="+mj-cs"/>
              </a:rPr>
              <a:t>.</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33074604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Autofit/>
          </a:bodyPr>
          <a:lstStyle/>
          <a:p>
            <a:pPr lvl="0" algn="just" rtl="1">
              <a:lnSpc>
                <a:spcPct val="150000"/>
              </a:lnSpc>
              <a:spcBef>
                <a:spcPts val="0"/>
              </a:spcBef>
              <a:buFont typeface="Wingdings" panose="05000000000000000000" pitchFamily="2" charset="2"/>
              <a:buChar char="Ø"/>
            </a:pPr>
            <a:r>
              <a:rPr lang="ar-SA" sz="2400" b="1" dirty="0">
                <a:solidFill>
                  <a:srgbClr val="C00000"/>
                </a:solidFill>
                <a:latin typeface="Times New Roman"/>
                <a:ea typeface="Times New Roman"/>
                <a:cs typeface="+mj-cs"/>
              </a:rPr>
              <a:t>موعد وطريقة الزراعة </a:t>
            </a:r>
            <a:endParaRPr lang="en-US" sz="2400" dirty="0">
              <a:solidFill>
                <a:srgbClr val="C00000"/>
              </a:solidFill>
              <a:latin typeface="Times New Roman"/>
              <a:ea typeface="Times New Roman"/>
              <a:cs typeface="+mj-cs"/>
            </a:endParaRPr>
          </a:p>
          <a:p>
            <a:pPr marR="0" algn="just" rtl="1">
              <a:lnSpc>
                <a:spcPct val="150000"/>
              </a:lnSpc>
              <a:spcBef>
                <a:spcPts val="0"/>
              </a:spcBef>
              <a:spcAft>
                <a:spcPts val="0"/>
              </a:spcAft>
            </a:pPr>
            <a:r>
              <a:rPr lang="ar-SA" sz="2400" dirty="0">
                <a:cs typeface="+mj-cs"/>
              </a:rPr>
              <a:t> يحتاج الدونم 200 – 300 كغم من الدرنات </a:t>
            </a:r>
            <a:r>
              <a:rPr lang="ar-SA" sz="2400" dirty="0" smtClean="0">
                <a:cs typeface="+mj-cs"/>
              </a:rPr>
              <a:t>التي </a:t>
            </a:r>
            <a:r>
              <a:rPr lang="ar-IQ" sz="2400" dirty="0" smtClean="0">
                <a:cs typeface="+mj-cs"/>
              </a:rPr>
              <a:t>تزرع </a:t>
            </a:r>
            <a:r>
              <a:rPr lang="ar-SA" sz="2400" dirty="0" smtClean="0">
                <a:cs typeface="+mj-cs"/>
              </a:rPr>
              <a:t>في </a:t>
            </a:r>
            <a:r>
              <a:rPr lang="ar-SA" sz="2400" dirty="0">
                <a:cs typeface="+mj-cs"/>
              </a:rPr>
              <a:t>فصل الربيع او طوال السنة على مروز بعرض 75سم ، </a:t>
            </a:r>
            <a:endParaRPr lang="ar-IQ" sz="2400" dirty="0" smtClean="0">
              <a:cs typeface="+mj-cs"/>
            </a:endParaRPr>
          </a:p>
          <a:p>
            <a:pPr marR="0" algn="just" rtl="1">
              <a:lnSpc>
                <a:spcPct val="150000"/>
              </a:lnSpc>
              <a:spcBef>
                <a:spcPts val="0"/>
              </a:spcBef>
              <a:spcAft>
                <a:spcPts val="0"/>
              </a:spcAft>
            </a:pPr>
            <a:r>
              <a:rPr lang="ar-SA" sz="2400" dirty="0" smtClean="0">
                <a:cs typeface="+mj-cs"/>
              </a:rPr>
              <a:t>وتكون </a:t>
            </a:r>
            <a:r>
              <a:rPr lang="ar-SA" sz="2400" dirty="0">
                <a:cs typeface="+mj-cs"/>
              </a:rPr>
              <a:t>المسافة بين نبات واخر 20 – 25 سم، </a:t>
            </a:r>
            <a:endParaRPr lang="ar-IQ" sz="2400" dirty="0" smtClean="0">
              <a:cs typeface="+mj-cs"/>
            </a:endParaRPr>
          </a:p>
          <a:p>
            <a:pPr marR="0" algn="just" rtl="1">
              <a:lnSpc>
                <a:spcPct val="150000"/>
              </a:lnSpc>
              <a:spcBef>
                <a:spcPts val="0"/>
              </a:spcBef>
              <a:spcAft>
                <a:spcPts val="0"/>
              </a:spcAft>
            </a:pPr>
            <a:r>
              <a:rPr lang="ar-SA" sz="2400" dirty="0" smtClean="0">
                <a:cs typeface="+mj-cs"/>
              </a:rPr>
              <a:t>يمكن </a:t>
            </a:r>
            <a:r>
              <a:rPr lang="ar-SA" sz="2400" dirty="0">
                <a:cs typeface="+mj-cs"/>
              </a:rPr>
              <a:t>زراعة الدرنات كاملة </a:t>
            </a:r>
            <a:endParaRPr lang="ar-IQ" sz="2400" dirty="0" smtClean="0">
              <a:cs typeface="+mj-cs"/>
            </a:endParaRPr>
          </a:p>
          <a:p>
            <a:pPr marR="0" algn="just" rtl="1">
              <a:lnSpc>
                <a:spcPct val="150000"/>
              </a:lnSpc>
              <a:spcBef>
                <a:spcPts val="0"/>
              </a:spcBef>
              <a:spcAft>
                <a:spcPts val="0"/>
              </a:spcAft>
            </a:pPr>
            <a:r>
              <a:rPr lang="ar-SA" sz="2400" dirty="0" smtClean="0">
                <a:cs typeface="+mj-cs"/>
              </a:rPr>
              <a:t>ويمكن </a:t>
            </a:r>
            <a:r>
              <a:rPr lang="ar-SA" sz="2400" dirty="0">
                <a:cs typeface="+mj-cs"/>
              </a:rPr>
              <a:t>زراعتها على هيئة قطع لا يقل وزنها عن 65 غم </a:t>
            </a:r>
            <a:endParaRPr lang="ar-IQ" sz="2400" dirty="0" smtClean="0">
              <a:cs typeface="+mj-cs"/>
            </a:endParaRPr>
          </a:p>
          <a:p>
            <a:pPr marR="0" algn="just" rtl="1">
              <a:lnSpc>
                <a:spcPct val="150000"/>
              </a:lnSpc>
              <a:spcBef>
                <a:spcPts val="0"/>
              </a:spcBef>
              <a:spcAft>
                <a:spcPts val="0"/>
              </a:spcAft>
            </a:pPr>
            <a:r>
              <a:rPr lang="ar-SA" sz="2400" dirty="0" smtClean="0">
                <a:cs typeface="+mj-cs"/>
              </a:rPr>
              <a:t>وتزرع </a:t>
            </a:r>
            <a:r>
              <a:rPr lang="ar-SA" sz="2400" dirty="0">
                <a:cs typeface="+mj-cs"/>
              </a:rPr>
              <a:t>على عمق 10سم تقريبا، </a:t>
            </a:r>
            <a:endParaRPr lang="ar-IQ" sz="2400" dirty="0" smtClean="0">
              <a:cs typeface="+mj-cs"/>
            </a:endParaRPr>
          </a:p>
          <a:p>
            <a:pPr marR="0" algn="just" rtl="1">
              <a:lnSpc>
                <a:spcPct val="150000"/>
              </a:lnSpc>
              <a:spcBef>
                <a:spcPts val="0"/>
              </a:spcBef>
              <a:spcAft>
                <a:spcPts val="0"/>
              </a:spcAft>
            </a:pPr>
            <a:r>
              <a:rPr lang="ar-SA" sz="2400" dirty="0" smtClean="0">
                <a:cs typeface="+mj-cs"/>
              </a:rPr>
              <a:t>وتفضل </a:t>
            </a:r>
            <a:r>
              <a:rPr lang="ar-SA" sz="2400" dirty="0">
                <a:cs typeface="+mj-cs"/>
              </a:rPr>
              <a:t>الزراعة بالتربة الجافة ثم الري في الاراضي الخفيفة، </a:t>
            </a:r>
            <a:endParaRPr lang="ar-IQ" sz="2400" dirty="0" smtClean="0">
              <a:cs typeface="+mj-cs"/>
            </a:endParaRPr>
          </a:p>
          <a:p>
            <a:pPr marR="0" algn="just" rtl="1">
              <a:lnSpc>
                <a:spcPct val="150000"/>
              </a:lnSpc>
              <a:spcBef>
                <a:spcPts val="0"/>
              </a:spcBef>
              <a:spcAft>
                <a:spcPts val="0"/>
              </a:spcAft>
            </a:pPr>
            <a:r>
              <a:rPr lang="ar-SA" sz="2400" dirty="0" smtClean="0">
                <a:cs typeface="+mj-cs"/>
              </a:rPr>
              <a:t>وفي </a:t>
            </a:r>
            <a:r>
              <a:rPr lang="ar-SA" sz="2400" dirty="0">
                <a:cs typeface="+mj-cs"/>
              </a:rPr>
              <a:t>الاراضي الثقيلة تزرع في التربة التي تم ريها ثم تركت ليصل محتواها الرطوبي حوالي 50% من الرطوبة عند السعة الحقلية</a:t>
            </a:r>
            <a:r>
              <a:rPr lang="ar-SA" sz="2400" dirty="0" smtClean="0">
                <a:cs typeface="+mj-cs"/>
              </a:rPr>
              <a:t>. </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29414623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Autofit/>
          </a:bodyPr>
          <a:lstStyle/>
          <a:p>
            <a:pPr algn="just" rtl="1">
              <a:buFont typeface="Wingdings"/>
              <a:buChar char="§"/>
            </a:pPr>
            <a:r>
              <a:rPr lang="ar-SA" sz="2400" b="1" dirty="0" smtClean="0">
                <a:cs typeface="+mj-cs"/>
              </a:rPr>
              <a:t>عمليات </a:t>
            </a:r>
            <a:r>
              <a:rPr lang="ar-SA" sz="2400" b="1" dirty="0">
                <a:cs typeface="+mj-cs"/>
              </a:rPr>
              <a:t>الخدمة</a:t>
            </a:r>
            <a:endParaRPr lang="en-US" sz="2400" dirty="0">
              <a:cs typeface="+mj-cs"/>
            </a:endParaRPr>
          </a:p>
          <a:p>
            <a:pPr algn="just" rtl="1"/>
            <a:r>
              <a:rPr lang="ar-SA" sz="2400" dirty="0">
                <a:cs typeface="+mj-cs"/>
              </a:rPr>
              <a:t>أهم عمليات الخدمة التي تعطى لحقول الطرطوفة هي:</a:t>
            </a:r>
            <a:endParaRPr lang="en-US" sz="2400" dirty="0">
              <a:cs typeface="+mj-cs"/>
            </a:endParaRPr>
          </a:p>
          <a:p>
            <a:pPr marL="0" indent="0" algn="just" rtl="1">
              <a:buNone/>
            </a:pPr>
            <a:r>
              <a:rPr lang="ar-SA" sz="2400" b="1" dirty="0">
                <a:cs typeface="+mj-cs"/>
              </a:rPr>
              <a:t>1- العزق</a:t>
            </a:r>
            <a:endParaRPr lang="en-US" sz="2400" dirty="0">
              <a:cs typeface="+mj-cs"/>
            </a:endParaRPr>
          </a:p>
          <a:p>
            <a:pPr algn="just" rtl="1"/>
            <a:r>
              <a:rPr lang="ar-SA" sz="2400" dirty="0" smtClean="0">
                <a:cs typeface="+mj-cs"/>
              </a:rPr>
              <a:t>يكون </a:t>
            </a:r>
            <a:r>
              <a:rPr lang="ar-SA" sz="2400" dirty="0">
                <a:cs typeface="+mj-cs"/>
              </a:rPr>
              <a:t>العزق سطحيا</a:t>
            </a:r>
            <a:r>
              <a:rPr lang="ar-SA" sz="2400" dirty="0" smtClean="0">
                <a:cs typeface="+mj-cs"/>
              </a:rPr>
              <a:t>"،</a:t>
            </a:r>
            <a:endParaRPr lang="ar-IQ" sz="2400" dirty="0" smtClean="0">
              <a:cs typeface="+mj-cs"/>
            </a:endParaRPr>
          </a:p>
          <a:p>
            <a:pPr algn="just" rtl="1"/>
            <a:r>
              <a:rPr lang="ar-SA" sz="2400" dirty="0" smtClean="0">
                <a:cs typeface="+mj-cs"/>
              </a:rPr>
              <a:t> </a:t>
            </a:r>
            <a:r>
              <a:rPr lang="ar-SA" sz="2400" dirty="0">
                <a:cs typeface="+mj-cs"/>
              </a:rPr>
              <a:t>ويجرى لغرض التخلص من الحشائش، </a:t>
            </a:r>
            <a:endParaRPr lang="ar-IQ" sz="2400" dirty="0" smtClean="0">
              <a:cs typeface="+mj-cs"/>
            </a:endParaRPr>
          </a:p>
          <a:p>
            <a:pPr algn="just" rtl="1"/>
            <a:r>
              <a:rPr lang="ar-SA" sz="2400" dirty="0" smtClean="0">
                <a:cs typeface="+mj-cs"/>
              </a:rPr>
              <a:t>وتغطية </a:t>
            </a:r>
            <a:r>
              <a:rPr lang="ar-SA" sz="2400" dirty="0">
                <a:cs typeface="+mj-cs"/>
              </a:rPr>
              <a:t>السماد، </a:t>
            </a:r>
            <a:endParaRPr lang="ar-IQ" sz="2400" dirty="0" smtClean="0">
              <a:cs typeface="+mj-cs"/>
            </a:endParaRPr>
          </a:p>
          <a:p>
            <a:pPr algn="just" rtl="1"/>
            <a:r>
              <a:rPr lang="ar-SA" sz="2400" dirty="0" smtClean="0">
                <a:cs typeface="+mj-cs"/>
              </a:rPr>
              <a:t>مع </a:t>
            </a:r>
            <a:r>
              <a:rPr lang="ar-SA" sz="2400" dirty="0">
                <a:cs typeface="+mj-cs"/>
              </a:rPr>
              <a:t>نقل جزء من التراب من جانب الخط غير المستخدم في الزراعة الى الجانب المزروع</a:t>
            </a:r>
            <a:r>
              <a:rPr lang="ar-SA" sz="2400" dirty="0" smtClean="0">
                <a:cs typeface="+mj-cs"/>
              </a:rPr>
              <a:t>،</a:t>
            </a:r>
            <a:endParaRPr lang="ar-IQ" sz="2400" dirty="0" smtClean="0">
              <a:cs typeface="+mj-cs"/>
            </a:endParaRPr>
          </a:p>
          <a:p>
            <a:pPr algn="just" rtl="1"/>
            <a:r>
              <a:rPr lang="ar-SA" sz="2400" dirty="0" smtClean="0">
                <a:cs typeface="+mj-cs"/>
              </a:rPr>
              <a:t> </a:t>
            </a:r>
            <a:r>
              <a:rPr lang="ar-SA" sz="2400" dirty="0">
                <a:cs typeface="+mj-cs"/>
              </a:rPr>
              <a:t>كما يجب أن يكون النبات في وسط الخط بعد العزقة الأخيرة، </a:t>
            </a:r>
            <a:endParaRPr lang="ar-IQ" sz="2400" dirty="0" smtClean="0">
              <a:cs typeface="+mj-cs"/>
            </a:endParaRPr>
          </a:p>
          <a:p>
            <a:pPr algn="just" rtl="1"/>
            <a:r>
              <a:rPr lang="ar-SA" sz="2400" dirty="0" smtClean="0">
                <a:cs typeface="+mj-cs"/>
              </a:rPr>
              <a:t>ويتوقف </a:t>
            </a:r>
            <a:r>
              <a:rPr lang="ar-SA" sz="2400" dirty="0">
                <a:cs typeface="+mj-cs"/>
              </a:rPr>
              <a:t>العزق مبكرا" لإن نباتات الطرطوفة تعد منافسا" قويا" للحشائش.</a:t>
            </a:r>
            <a:endParaRPr lang="en-US" sz="2400" dirty="0">
              <a:cs typeface="+mj-cs"/>
            </a:endParaRPr>
          </a:p>
          <a:p>
            <a:pPr marL="0" indent="0" algn="just" rtl="1">
              <a:buNone/>
            </a:pPr>
            <a:r>
              <a:rPr lang="ar-SA" sz="2400" b="1" dirty="0">
                <a:cs typeface="+mj-cs"/>
              </a:rPr>
              <a:t>2- الري</a:t>
            </a:r>
            <a:endParaRPr lang="en-US" sz="2400" dirty="0">
              <a:cs typeface="+mj-cs"/>
            </a:endParaRPr>
          </a:p>
          <a:p>
            <a:pPr algn="just" rtl="1"/>
            <a:r>
              <a:rPr lang="ar-SA" sz="2400" dirty="0" smtClean="0">
                <a:cs typeface="+mj-cs"/>
              </a:rPr>
              <a:t>يراعى </a:t>
            </a:r>
            <a:r>
              <a:rPr lang="ar-SA" sz="2400" dirty="0">
                <a:cs typeface="+mj-cs"/>
              </a:rPr>
              <a:t>إنتظام الري، </a:t>
            </a:r>
            <a:endParaRPr lang="ar-IQ" sz="2400" dirty="0" smtClean="0">
              <a:cs typeface="+mj-cs"/>
            </a:endParaRPr>
          </a:p>
          <a:p>
            <a:pPr algn="just" rtl="1"/>
            <a:r>
              <a:rPr lang="ar-SA" sz="2400" dirty="0" smtClean="0">
                <a:cs typeface="+mj-cs"/>
              </a:rPr>
              <a:t>وتوفير </a:t>
            </a:r>
            <a:r>
              <a:rPr lang="ar-SA" sz="2400" dirty="0">
                <a:cs typeface="+mj-cs"/>
              </a:rPr>
              <a:t>الرطوبة الارضية المناسبة لاستمرار نمو النبات، </a:t>
            </a:r>
            <a:endParaRPr lang="ar-IQ" sz="2400" dirty="0" smtClean="0">
              <a:cs typeface="+mj-cs"/>
            </a:endParaRPr>
          </a:p>
          <a:p>
            <a:pPr algn="just" rtl="1"/>
            <a:r>
              <a:rPr lang="ar-SA" sz="2400" dirty="0" smtClean="0">
                <a:cs typeface="+mj-cs"/>
              </a:rPr>
              <a:t>مع </a:t>
            </a:r>
            <a:r>
              <a:rPr lang="ar-SA" sz="2400" dirty="0">
                <a:cs typeface="+mj-cs"/>
              </a:rPr>
              <a:t>التوقف عن الري قبل الحصاد بنحو 2 – 3 أسابيع</a:t>
            </a:r>
            <a:r>
              <a:rPr lang="ar-SA" sz="2400" dirty="0" smtClean="0">
                <a:cs typeface="+mj-cs"/>
              </a:rPr>
              <a:t>.</a:t>
            </a:r>
            <a:endParaRPr lang="en-US" sz="2400" dirty="0">
              <a:cs typeface="+mj-cs"/>
            </a:endParaRPr>
          </a:p>
        </p:txBody>
      </p:sp>
    </p:spTree>
    <p:extLst>
      <p:ext uri="{BB962C8B-B14F-4D97-AF65-F5344CB8AC3E}">
        <p14:creationId xmlns:p14="http://schemas.microsoft.com/office/powerpoint/2010/main" val="29749663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Autofit/>
          </a:bodyPr>
          <a:lstStyle/>
          <a:p>
            <a:pPr algn="just" rtl="1"/>
            <a:r>
              <a:rPr lang="ar-SA" sz="2400" b="1" dirty="0" smtClean="0">
                <a:cs typeface="+mj-cs"/>
              </a:rPr>
              <a:t>عمليات </a:t>
            </a:r>
            <a:r>
              <a:rPr lang="ar-SA" sz="2400" b="1" dirty="0">
                <a:cs typeface="+mj-cs"/>
              </a:rPr>
              <a:t>الخدمة</a:t>
            </a:r>
            <a:endParaRPr lang="en-US" sz="2400" dirty="0">
              <a:cs typeface="+mj-cs"/>
            </a:endParaRPr>
          </a:p>
          <a:p>
            <a:pPr marL="0" indent="0" algn="just" rtl="1">
              <a:buNone/>
            </a:pPr>
            <a:r>
              <a:rPr lang="ar-SA" sz="2400" b="1" dirty="0" smtClean="0">
                <a:cs typeface="+mj-cs"/>
              </a:rPr>
              <a:t>3- </a:t>
            </a:r>
            <a:r>
              <a:rPr lang="ar-SA" sz="2400" b="1" dirty="0">
                <a:cs typeface="+mj-cs"/>
              </a:rPr>
              <a:t>التسميد </a:t>
            </a:r>
            <a:endParaRPr lang="en-US" sz="2400" dirty="0">
              <a:cs typeface="+mj-cs"/>
            </a:endParaRPr>
          </a:p>
          <a:p>
            <a:pPr algn="just" rtl="1"/>
            <a:r>
              <a:rPr lang="ar-SA" sz="2400" dirty="0">
                <a:cs typeface="+mj-cs"/>
              </a:rPr>
              <a:t>  يسمد نبات الطرطوفة  بإضافة السماد </a:t>
            </a:r>
            <a:r>
              <a:rPr lang="ar-SA" sz="2400" dirty="0" smtClean="0">
                <a:cs typeface="+mj-cs"/>
              </a:rPr>
              <a:t>الحيواني</a:t>
            </a:r>
            <a:endParaRPr lang="ar-IQ" sz="2400" dirty="0" smtClean="0">
              <a:cs typeface="+mj-cs"/>
            </a:endParaRPr>
          </a:p>
          <a:p>
            <a:pPr algn="just" rtl="1"/>
            <a:r>
              <a:rPr lang="ar-SA" sz="2400" dirty="0" smtClean="0">
                <a:cs typeface="+mj-cs"/>
              </a:rPr>
              <a:t> </a:t>
            </a:r>
            <a:r>
              <a:rPr lang="ar-SA" sz="2400" dirty="0">
                <a:cs typeface="+mj-cs"/>
              </a:rPr>
              <a:t>بمقدار 7 – 14 م</a:t>
            </a:r>
            <a:r>
              <a:rPr lang="ar-SA" sz="2400" baseline="30000" dirty="0">
                <a:cs typeface="+mj-cs"/>
              </a:rPr>
              <a:t>3</a:t>
            </a:r>
            <a:r>
              <a:rPr lang="ar-SA" sz="2400" dirty="0">
                <a:cs typeface="+mj-cs"/>
              </a:rPr>
              <a:t> دونم</a:t>
            </a:r>
            <a:r>
              <a:rPr lang="ar-SA" sz="2400" baseline="30000" dirty="0">
                <a:cs typeface="+mj-cs"/>
              </a:rPr>
              <a:t>-1</a:t>
            </a:r>
            <a:r>
              <a:rPr lang="ar-SA" sz="2400" dirty="0">
                <a:cs typeface="+mj-cs"/>
              </a:rPr>
              <a:t> </a:t>
            </a:r>
            <a:endParaRPr lang="ar-IQ" sz="2400" dirty="0" smtClean="0">
              <a:cs typeface="+mj-cs"/>
            </a:endParaRPr>
          </a:p>
          <a:p>
            <a:pPr algn="just" rtl="1"/>
            <a:r>
              <a:rPr lang="ar-SA" sz="2400" dirty="0" smtClean="0">
                <a:cs typeface="+mj-cs"/>
              </a:rPr>
              <a:t>والسماد </a:t>
            </a:r>
            <a:r>
              <a:rPr lang="ar-SA" sz="2400" dirty="0">
                <a:cs typeface="+mj-cs"/>
              </a:rPr>
              <a:t>الكيمياوي </a:t>
            </a:r>
            <a:endParaRPr lang="ar-IQ" sz="2400" dirty="0" smtClean="0">
              <a:cs typeface="+mj-cs"/>
            </a:endParaRPr>
          </a:p>
          <a:p>
            <a:pPr algn="just" rtl="1"/>
            <a:r>
              <a:rPr lang="ar-SA" sz="2400" dirty="0" smtClean="0">
                <a:cs typeface="+mj-cs"/>
              </a:rPr>
              <a:t>بمقدار </a:t>
            </a:r>
            <a:r>
              <a:rPr lang="ar-SA" sz="2400" dirty="0">
                <a:cs typeface="+mj-cs"/>
              </a:rPr>
              <a:t>70 كغم كبريتات الامونيوم </a:t>
            </a:r>
            <a:endParaRPr lang="ar-IQ" sz="2400" dirty="0" smtClean="0">
              <a:cs typeface="+mj-cs"/>
            </a:endParaRPr>
          </a:p>
          <a:p>
            <a:pPr algn="just" rtl="1"/>
            <a:r>
              <a:rPr lang="ar-SA" sz="2400" dirty="0" smtClean="0">
                <a:cs typeface="+mj-cs"/>
              </a:rPr>
              <a:t>و </a:t>
            </a:r>
            <a:r>
              <a:rPr lang="ar-SA" sz="2400" dirty="0">
                <a:cs typeface="+mj-cs"/>
              </a:rPr>
              <a:t>70 كغم من  السوبرفوسفات </a:t>
            </a:r>
            <a:endParaRPr lang="ar-IQ" sz="2400" dirty="0" smtClean="0">
              <a:cs typeface="+mj-cs"/>
            </a:endParaRPr>
          </a:p>
          <a:p>
            <a:pPr algn="just" rtl="1"/>
            <a:r>
              <a:rPr lang="ar-SA" sz="2400" dirty="0" smtClean="0">
                <a:cs typeface="+mj-cs"/>
              </a:rPr>
              <a:t>و </a:t>
            </a:r>
            <a:r>
              <a:rPr lang="ar-SA" sz="2400" dirty="0">
                <a:cs typeface="+mj-cs"/>
              </a:rPr>
              <a:t>70 كغم من كبريتات البوتاسيوم للدونم، </a:t>
            </a:r>
            <a:endParaRPr lang="ar-IQ" sz="2400" dirty="0" smtClean="0">
              <a:cs typeface="+mj-cs"/>
            </a:endParaRPr>
          </a:p>
          <a:p>
            <a:pPr algn="just" rtl="1"/>
            <a:r>
              <a:rPr lang="ar-SA" sz="2400" dirty="0" smtClean="0">
                <a:cs typeface="+mj-cs"/>
              </a:rPr>
              <a:t>وتعطى </a:t>
            </a:r>
            <a:r>
              <a:rPr lang="ar-SA" sz="2400" dirty="0">
                <a:cs typeface="+mj-cs"/>
              </a:rPr>
              <a:t>على ثلاث دفعات متساوية اثناء نمو المحصول بعد ثلاثة اسابيع من الزراعة </a:t>
            </a:r>
            <a:endParaRPr lang="ar-IQ" sz="2400" dirty="0" smtClean="0">
              <a:cs typeface="+mj-cs"/>
            </a:endParaRPr>
          </a:p>
          <a:p>
            <a:pPr algn="just" rtl="1"/>
            <a:r>
              <a:rPr lang="ar-SA" sz="2400" dirty="0" smtClean="0">
                <a:cs typeface="+mj-cs"/>
              </a:rPr>
              <a:t>والثانية </a:t>
            </a:r>
            <a:r>
              <a:rPr lang="ar-SA" sz="2400" dirty="0">
                <a:cs typeface="+mj-cs"/>
              </a:rPr>
              <a:t>بعد شهر من الاولى </a:t>
            </a:r>
            <a:endParaRPr lang="ar-IQ" sz="2400" dirty="0" smtClean="0">
              <a:cs typeface="+mj-cs"/>
            </a:endParaRPr>
          </a:p>
          <a:p>
            <a:pPr algn="just" rtl="1"/>
            <a:r>
              <a:rPr lang="ar-SA" sz="2400" dirty="0" smtClean="0">
                <a:cs typeface="+mj-cs"/>
              </a:rPr>
              <a:t>والثالثة </a:t>
            </a:r>
            <a:r>
              <a:rPr lang="ar-SA" sz="2400" dirty="0">
                <a:cs typeface="+mj-cs"/>
              </a:rPr>
              <a:t>بعد ثلاثة اشهر من زراعة النبات</a:t>
            </a:r>
            <a:r>
              <a:rPr lang="ar-SA" sz="2400" dirty="0" smtClean="0">
                <a:cs typeface="+mj-cs"/>
              </a:rPr>
              <a:t>.</a:t>
            </a:r>
            <a:endParaRPr lang="en-US" sz="2400" dirty="0">
              <a:cs typeface="+mj-cs"/>
            </a:endParaRPr>
          </a:p>
        </p:txBody>
      </p:sp>
    </p:spTree>
    <p:extLst>
      <p:ext uri="{BB962C8B-B14F-4D97-AF65-F5344CB8AC3E}">
        <p14:creationId xmlns:p14="http://schemas.microsoft.com/office/powerpoint/2010/main" val="1006555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Autofit/>
          </a:bodyPr>
          <a:lstStyle/>
          <a:p>
            <a:pPr algn="just" rtl="1">
              <a:lnSpc>
                <a:spcPct val="150000"/>
              </a:lnSpc>
            </a:pPr>
            <a:r>
              <a:rPr lang="ar-SA" sz="2400" b="1" dirty="0" smtClean="0">
                <a:cs typeface="+mj-cs"/>
              </a:rPr>
              <a:t>عمليات </a:t>
            </a:r>
            <a:r>
              <a:rPr lang="ar-SA" sz="2400" b="1" dirty="0">
                <a:cs typeface="+mj-cs"/>
              </a:rPr>
              <a:t>الخدمة</a:t>
            </a:r>
            <a:endParaRPr lang="en-US" sz="2400" dirty="0">
              <a:cs typeface="+mj-cs"/>
            </a:endParaRPr>
          </a:p>
          <a:p>
            <a:pPr marL="0" indent="0" algn="just" rtl="1">
              <a:lnSpc>
                <a:spcPct val="150000"/>
              </a:lnSpc>
              <a:buNone/>
            </a:pPr>
            <a:r>
              <a:rPr lang="ar-SA" sz="2400" b="1" dirty="0" smtClean="0">
                <a:cs typeface="+mj-cs"/>
              </a:rPr>
              <a:t>3- </a:t>
            </a:r>
            <a:r>
              <a:rPr lang="ar-SA" sz="2400" b="1" dirty="0">
                <a:cs typeface="+mj-cs"/>
              </a:rPr>
              <a:t>التسميد </a:t>
            </a:r>
            <a:endParaRPr lang="en-US" sz="2400" dirty="0">
              <a:cs typeface="+mj-cs"/>
            </a:endParaRPr>
          </a:p>
          <a:p>
            <a:pPr algn="just" rtl="1">
              <a:lnSpc>
                <a:spcPct val="150000"/>
              </a:lnSpc>
            </a:pPr>
            <a:r>
              <a:rPr lang="ar-SA" sz="2400" dirty="0" smtClean="0">
                <a:cs typeface="+mj-cs"/>
              </a:rPr>
              <a:t>يمكن </a:t>
            </a:r>
            <a:r>
              <a:rPr lang="ar-SA" sz="2400" dirty="0">
                <a:cs typeface="+mj-cs"/>
              </a:rPr>
              <a:t>ان تضاف الى النبات كميات الاسمدة ذاتها التي تضاف الى البطاطا وهي </a:t>
            </a:r>
            <a:endParaRPr lang="ar-IQ" sz="2400" dirty="0" smtClean="0">
              <a:cs typeface="+mj-cs"/>
            </a:endParaRPr>
          </a:p>
          <a:p>
            <a:pPr algn="just" rtl="1">
              <a:lnSpc>
                <a:spcPct val="150000"/>
              </a:lnSpc>
            </a:pPr>
            <a:r>
              <a:rPr lang="ar-SA" sz="2400" dirty="0" smtClean="0">
                <a:cs typeface="+mj-cs"/>
              </a:rPr>
              <a:t>180 </a:t>
            </a:r>
            <a:r>
              <a:rPr lang="ar-SA" sz="2400" dirty="0">
                <a:cs typeface="+mj-cs"/>
              </a:rPr>
              <a:t>كغم دونم</a:t>
            </a:r>
            <a:r>
              <a:rPr lang="ar-SA" sz="2400" baseline="30000" dirty="0">
                <a:cs typeface="+mj-cs"/>
              </a:rPr>
              <a:t>-1</a:t>
            </a:r>
            <a:r>
              <a:rPr lang="ar-SA" sz="2400" dirty="0">
                <a:cs typeface="+mj-cs"/>
              </a:rPr>
              <a:t> كبريتات </a:t>
            </a:r>
            <a:r>
              <a:rPr lang="ar-SA" sz="2400" dirty="0" smtClean="0">
                <a:cs typeface="+mj-cs"/>
              </a:rPr>
              <a:t>الامونيوم</a:t>
            </a:r>
            <a:endParaRPr lang="ar-IQ" sz="2400" dirty="0" smtClean="0">
              <a:cs typeface="+mj-cs"/>
            </a:endParaRPr>
          </a:p>
          <a:p>
            <a:pPr algn="just" rtl="1">
              <a:lnSpc>
                <a:spcPct val="150000"/>
              </a:lnSpc>
            </a:pPr>
            <a:r>
              <a:rPr lang="ar-SA" sz="2400" dirty="0" smtClean="0">
                <a:cs typeface="+mj-cs"/>
              </a:rPr>
              <a:t> </a:t>
            </a:r>
            <a:r>
              <a:rPr lang="ar-SA" sz="2400" dirty="0">
                <a:cs typeface="+mj-cs"/>
              </a:rPr>
              <a:t>و 150 كغم دونم</a:t>
            </a:r>
            <a:r>
              <a:rPr lang="ar-SA" sz="2400" baseline="30000" dirty="0">
                <a:cs typeface="+mj-cs"/>
              </a:rPr>
              <a:t>-1</a:t>
            </a:r>
            <a:r>
              <a:rPr lang="ar-SA" sz="2400" dirty="0">
                <a:cs typeface="+mj-cs"/>
              </a:rPr>
              <a:t> سوبر فوسفات كالسيوم </a:t>
            </a:r>
            <a:endParaRPr lang="ar-IQ" sz="2400" dirty="0" smtClean="0">
              <a:cs typeface="+mj-cs"/>
            </a:endParaRPr>
          </a:p>
          <a:p>
            <a:pPr algn="just" rtl="1">
              <a:lnSpc>
                <a:spcPct val="150000"/>
              </a:lnSpc>
            </a:pPr>
            <a:r>
              <a:rPr lang="ar-SA" sz="2400" dirty="0" smtClean="0">
                <a:cs typeface="+mj-cs"/>
              </a:rPr>
              <a:t>و </a:t>
            </a:r>
            <a:r>
              <a:rPr lang="ar-SA" sz="2400" dirty="0">
                <a:cs typeface="+mj-cs"/>
              </a:rPr>
              <a:t>100 كغم دونم</a:t>
            </a:r>
            <a:r>
              <a:rPr lang="ar-SA" sz="2400" baseline="30000" dirty="0">
                <a:cs typeface="+mj-cs"/>
              </a:rPr>
              <a:t>-1</a:t>
            </a:r>
            <a:r>
              <a:rPr lang="ar-SA" sz="2400" dirty="0">
                <a:cs typeface="+mj-cs"/>
              </a:rPr>
              <a:t> كبريتات البوتاسيوم  بعد شهر من الزراعة، </a:t>
            </a:r>
            <a:endParaRPr lang="ar-IQ" sz="2400" dirty="0" smtClean="0">
              <a:cs typeface="+mj-cs"/>
            </a:endParaRPr>
          </a:p>
          <a:p>
            <a:pPr algn="just" rtl="1">
              <a:lnSpc>
                <a:spcPct val="150000"/>
              </a:lnSpc>
            </a:pPr>
            <a:r>
              <a:rPr lang="ar-SA" sz="2400" dirty="0" smtClean="0">
                <a:cs typeface="+mj-cs"/>
              </a:rPr>
              <a:t>وقد </a:t>
            </a:r>
            <a:r>
              <a:rPr lang="ar-SA" sz="2400" dirty="0">
                <a:cs typeface="+mj-cs"/>
              </a:rPr>
              <a:t>يضاف في بعض الترب 60 كغم دونم</a:t>
            </a:r>
            <a:r>
              <a:rPr lang="ar-SA" sz="2400" baseline="30000" dirty="0">
                <a:cs typeface="+mj-cs"/>
              </a:rPr>
              <a:t>-1</a:t>
            </a:r>
            <a:r>
              <a:rPr lang="ar-SA" sz="2400" dirty="0">
                <a:cs typeface="+mj-cs"/>
              </a:rPr>
              <a:t> من كبريتات الامونيوم </a:t>
            </a:r>
            <a:endParaRPr lang="ar-IQ" sz="2400" dirty="0" smtClean="0">
              <a:cs typeface="+mj-cs"/>
            </a:endParaRPr>
          </a:p>
          <a:p>
            <a:pPr algn="just" rtl="1">
              <a:lnSpc>
                <a:spcPct val="150000"/>
              </a:lnSpc>
            </a:pPr>
            <a:r>
              <a:rPr lang="ar-SA" sz="2400" dirty="0" smtClean="0">
                <a:cs typeface="+mj-cs"/>
              </a:rPr>
              <a:t>بعد </a:t>
            </a:r>
            <a:r>
              <a:rPr lang="ar-SA" sz="2400" dirty="0">
                <a:cs typeface="+mj-cs"/>
              </a:rPr>
              <a:t>حوالي 2 – 3 أسابيع من الدفعة الاولى</a:t>
            </a:r>
            <a:r>
              <a:rPr lang="ar-SA" sz="2400" dirty="0" smtClean="0">
                <a:cs typeface="+mj-cs"/>
              </a:rPr>
              <a:t>.</a:t>
            </a:r>
            <a:endParaRPr lang="en-US" sz="2400" dirty="0">
              <a:cs typeface="+mj-cs"/>
            </a:endParaRPr>
          </a:p>
        </p:txBody>
      </p:sp>
    </p:spTree>
    <p:extLst>
      <p:ext uri="{BB962C8B-B14F-4D97-AF65-F5344CB8AC3E}">
        <p14:creationId xmlns:p14="http://schemas.microsoft.com/office/powerpoint/2010/main" val="24432981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Autofit/>
          </a:bodyPr>
          <a:lstStyle/>
          <a:p>
            <a:pPr algn="just" rtl="1">
              <a:lnSpc>
                <a:spcPct val="150000"/>
              </a:lnSpc>
            </a:pPr>
            <a:r>
              <a:rPr lang="ar-SA" sz="2400" b="1" dirty="0" smtClean="0">
                <a:cs typeface="+mj-cs"/>
              </a:rPr>
              <a:t>عمليات </a:t>
            </a:r>
            <a:r>
              <a:rPr lang="ar-SA" sz="2400" b="1" dirty="0">
                <a:cs typeface="+mj-cs"/>
              </a:rPr>
              <a:t>الخدمة</a:t>
            </a:r>
            <a:endParaRPr lang="en-US" sz="2400" dirty="0">
              <a:cs typeface="+mj-cs"/>
            </a:endParaRPr>
          </a:p>
          <a:p>
            <a:pPr marL="0" indent="0" algn="just" rtl="1">
              <a:lnSpc>
                <a:spcPct val="150000"/>
              </a:lnSpc>
              <a:buNone/>
            </a:pPr>
            <a:r>
              <a:rPr lang="ar-SA" sz="2400" b="1" dirty="0" smtClean="0">
                <a:cs typeface="+mj-cs"/>
              </a:rPr>
              <a:t>3- </a:t>
            </a:r>
            <a:r>
              <a:rPr lang="ar-SA" sz="2400" b="1" dirty="0">
                <a:cs typeface="+mj-cs"/>
              </a:rPr>
              <a:t>التسميد </a:t>
            </a:r>
            <a:endParaRPr lang="en-US" sz="2400" dirty="0">
              <a:cs typeface="+mj-cs"/>
            </a:endParaRPr>
          </a:p>
          <a:p>
            <a:pPr algn="just" rtl="1">
              <a:lnSpc>
                <a:spcPct val="150000"/>
              </a:lnSpc>
            </a:pPr>
            <a:r>
              <a:rPr lang="ar-SA" sz="2400" dirty="0" smtClean="0">
                <a:cs typeface="+mj-cs"/>
              </a:rPr>
              <a:t>يوصى </a:t>
            </a:r>
            <a:r>
              <a:rPr lang="ar-SA" sz="2400" dirty="0">
                <a:cs typeface="+mj-cs"/>
              </a:rPr>
              <a:t>بزيادة كميات الأسمدة في الاراضي الرملية التي تروى بالتنقيط بنسبة 25% </a:t>
            </a:r>
            <a:endParaRPr lang="ar-IQ" sz="2400" dirty="0" smtClean="0">
              <a:cs typeface="+mj-cs"/>
            </a:endParaRPr>
          </a:p>
          <a:p>
            <a:pPr algn="just" rtl="1">
              <a:lnSpc>
                <a:spcPct val="150000"/>
              </a:lnSpc>
            </a:pPr>
            <a:r>
              <a:rPr lang="ar-SA" sz="2400" dirty="0" smtClean="0">
                <a:cs typeface="+mj-cs"/>
              </a:rPr>
              <a:t>مع </a:t>
            </a:r>
            <a:r>
              <a:rPr lang="ar-SA" sz="2400" dirty="0">
                <a:cs typeface="+mj-cs"/>
              </a:rPr>
              <a:t>توزيع أمتداد موسم النمو كاملا" </a:t>
            </a:r>
            <a:endParaRPr lang="ar-IQ" sz="2400" dirty="0" smtClean="0">
              <a:cs typeface="+mj-cs"/>
            </a:endParaRPr>
          </a:p>
          <a:p>
            <a:pPr algn="just" rtl="1">
              <a:lnSpc>
                <a:spcPct val="150000"/>
              </a:lnSpc>
            </a:pPr>
            <a:r>
              <a:rPr lang="ar-SA" sz="2400" dirty="0" smtClean="0">
                <a:cs typeface="+mj-cs"/>
              </a:rPr>
              <a:t>وتركيز </a:t>
            </a:r>
            <a:r>
              <a:rPr lang="ar-SA" sz="2400" dirty="0">
                <a:cs typeface="+mj-cs"/>
              </a:rPr>
              <a:t>إضافة النتروجين والفسفور خلال النصف الاول من موسم النمو، </a:t>
            </a:r>
            <a:endParaRPr lang="ar-IQ" sz="2400" dirty="0" smtClean="0">
              <a:cs typeface="+mj-cs"/>
            </a:endParaRPr>
          </a:p>
          <a:p>
            <a:pPr algn="just" rtl="1">
              <a:lnSpc>
                <a:spcPct val="150000"/>
              </a:lnSpc>
            </a:pPr>
            <a:r>
              <a:rPr lang="ar-SA" sz="2400" dirty="0" smtClean="0">
                <a:cs typeface="+mj-cs"/>
              </a:rPr>
              <a:t>وتركيز </a:t>
            </a:r>
            <a:r>
              <a:rPr lang="ar-SA" sz="2400" dirty="0">
                <a:cs typeface="+mj-cs"/>
              </a:rPr>
              <a:t>إضافة البوتاسيوم خلال النصف الثاني</a:t>
            </a:r>
            <a:r>
              <a:rPr lang="ar-SA" sz="2400" dirty="0" smtClean="0">
                <a:cs typeface="+mj-cs"/>
              </a:rPr>
              <a:t>.</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12848463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Autofit/>
          </a:bodyPr>
          <a:lstStyle/>
          <a:p>
            <a:pPr algn="just" rtl="1"/>
            <a:r>
              <a:rPr lang="ar-SA" sz="2400" b="1" dirty="0">
                <a:cs typeface="+mj-cs"/>
              </a:rPr>
              <a:t>*فسيولوجيا إنبات البذور الحقيقية</a:t>
            </a:r>
            <a:endParaRPr lang="en-US" sz="2400" dirty="0">
              <a:cs typeface="+mj-cs"/>
            </a:endParaRPr>
          </a:p>
          <a:p>
            <a:pPr algn="just" rtl="1"/>
            <a:r>
              <a:rPr lang="ar-SA" sz="2400" dirty="0" smtClean="0">
                <a:cs typeface="+mj-cs"/>
              </a:rPr>
              <a:t>أمكن </a:t>
            </a:r>
            <a:r>
              <a:rPr lang="ar-SA" sz="2400" dirty="0">
                <a:cs typeface="+mj-cs"/>
              </a:rPr>
              <a:t>إنبات الطرطوفة بالبذور الحقيقية في دراسة أجريت على خمسة أصناف تراوح فيها الانبات بين 2.4% و 14.7%، </a:t>
            </a:r>
            <a:endParaRPr lang="ar-IQ" sz="2400" dirty="0" smtClean="0">
              <a:cs typeface="+mj-cs"/>
            </a:endParaRPr>
          </a:p>
          <a:p>
            <a:pPr algn="just" rtl="1"/>
            <a:r>
              <a:rPr lang="ar-SA" sz="2400" dirty="0" smtClean="0">
                <a:cs typeface="+mj-cs"/>
              </a:rPr>
              <a:t>وتراوح </a:t>
            </a:r>
            <a:r>
              <a:rPr lang="ar-SA" sz="2400" dirty="0">
                <a:cs typeface="+mj-cs"/>
              </a:rPr>
              <a:t>عدد البذور التي أنتجها النبات الواحد بين 88 و 1058 بذرة</a:t>
            </a:r>
            <a:r>
              <a:rPr lang="ar-SA" sz="2400" dirty="0" smtClean="0">
                <a:cs typeface="+mj-cs"/>
              </a:rPr>
              <a:t>،</a:t>
            </a:r>
            <a:endParaRPr lang="ar-IQ" sz="2400" dirty="0" smtClean="0">
              <a:cs typeface="+mj-cs"/>
            </a:endParaRPr>
          </a:p>
          <a:p>
            <a:pPr algn="just" rtl="1"/>
            <a:r>
              <a:rPr lang="ar-SA" sz="2400" dirty="0" smtClean="0">
                <a:cs typeface="+mj-cs"/>
              </a:rPr>
              <a:t> </a:t>
            </a:r>
            <a:r>
              <a:rPr lang="ar-SA" sz="2400" dirty="0">
                <a:cs typeface="+mj-cs"/>
              </a:rPr>
              <a:t>وقد أدى خزن البذور على درجة حرارة الغرفة لمدة ثلاثة شهور بعد الحصاد الى فقدها لإنباتها تماما</a:t>
            </a:r>
            <a:r>
              <a:rPr lang="ar-SA" sz="2400" dirty="0" smtClean="0">
                <a:cs typeface="+mj-cs"/>
              </a:rPr>
              <a:t>،</a:t>
            </a:r>
            <a:endParaRPr lang="ar-IQ" sz="2400" dirty="0" smtClean="0">
              <a:cs typeface="+mj-cs"/>
            </a:endParaRPr>
          </a:p>
          <a:p>
            <a:pPr algn="just" rtl="1"/>
            <a:r>
              <a:rPr lang="ar-SA" sz="2400" dirty="0" smtClean="0">
                <a:cs typeface="+mj-cs"/>
              </a:rPr>
              <a:t> </a:t>
            </a:r>
            <a:r>
              <a:rPr lang="ar-SA" sz="2400" dirty="0">
                <a:cs typeface="+mj-cs"/>
              </a:rPr>
              <a:t>ولم تجد معها اي معاملات حرارية او ضوئية او المعاملة بمنظم النمو حامض الجبريلليك، </a:t>
            </a:r>
            <a:endParaRPr lang="ar-IQ" sz="2400" dirty="0" smtClean="0">
              <a:cs typeface="+mj-cs"/>
            </a:endParaRPr>
          </a:p>
          <a:p>
            <a:pPr algn="just" rtl="1"/>
            <a:r>
              <a:rPr lang="ar-SA" sz="2400" dirty="0" smtClean="0">
                <a:cs typeface="+mj-cs"/>
              </a:rPr>
              <a:t>الا </a:t>
            </a:r>
            <a:r>
              <a:rPr lang="ar-SA" sz="2400" dirty="0">
                <a:cs typeface="+mj-cs"/>
              </a:rPr>
              <a:t>انه بعد 27 شهرا من التخزين على حرارة الغرفة ارتفعت نسبة الانبات الى 47.5%، </a:t>
            </a:r>
            <a:endParaRPr lang="ar-IQ" sz="2400" dirty="0" smtClean="0">
              <a:cs typeface="+mj-cs"/>
            </a:endParaRPr>
          </a:p>
          <a:p>
            <a:pPr algn="just" rtl="1"/>
            <a:r>
              <a:rPr lang="ar-SA" sz="2400" dirty="0" smtClean="0">
                <a:cs typeface="+mj-cs"/>
              </a:rPr>
              <a:t>وأدت </a:t>
            </a:r>
            <a:r>
              <a:rPr lang="ar-SA" sz="2400" dirty="0">
                <a:cs typeface="+mj-cs"/>
              </a:rPr>
              <a:t>إزالة الغلاف البذري او خرقه الى كسر سكون البذور وزيادة نسبة إنباتها الى 86.8% و 82.3% </a:t>
            </a:r>
            <a:r>
              <a:rPr lang="ar-SA" sz="2400" dirty="0" smtClean="0">
                <a:cs typeface="+mj-cs"/>
              </a:rPr>
              <a:t>عل</a:t>
            </a:r>
            <a:r>
              <a:rPr lang="ar-IQ" sz="2400" dirty="0" smtClean="0">
                <a:cs typeface="+mj-cs"/>
              </a:rPr>
              <a:t>ى</a:t>
            </a:r>
            <a:r>
              <a:rPr lang="ar-SA" sz="2400" dirty="0" smtClean="0">
                <a:cs typeface="+mj-cs"/>
              </a:rPr>
              <a:t> </a:t>
            </a:r>
            <a:r>
              <a:rPr lang="ar-SA" sz="2400" dirty="0">
                <a:cs typeface="+mj-cs"/>
              </a:rPr>
              <a:t>التوالي، </a:t>
            </a:r>
            <a:endParaRPr lang="ar-IQ" sz="2400" dirty="0" smtClean="0">
              <a:cs typeface="+mj-cs"/>
            </a:endParaRPr>
          </a:p>
          <a:p>
            <a:pPr algn="just" rtl="1"/>
            <a:r>
              <a:rPr lang="ar-SA" sz="2400" dirty="0" smtClean="0">
                <a:cs typeface="+mj-cs"/>
              </a:rPr>
              <a:t>كما </a:t>
            </a:r>
            <a:r>
              <a:rPr lang="ar-SA" sz="2400" dirty="0">
                <a:cs typeface="+mj-cs"/>
              </a:rPr>
              <a:t>أدى حفظ البذور الكاملة في صوف زجاجي مرطب على حرارة 2.5◦م لمدة70 يوما (عملية الكمر البارد </a:t>
            </a:r>
            <a:r>
              <a:rPr lang="en-US" sz="2400" dirty="0">
                <a:cs typeface="+mj-cs"/>
              </a:rPr>
              <a:t>Stratification</a:t>
            </a:r>
            <a:r>
              <a:rPr lang="ar-IQ" sz="2400" dirty="0">
                <a:cs typeface="+mj-cs"/>
              </a:rPr>
              <a:t>) الى زيادة نسبة إنباتها الى أكثر من 85</a:t>
            </a:r>
            <a:r>
              <a:rPr lang="ar-IQ" sz="2400" dirty="0" smtClean="0">
                <a:cs typeface="+mj-cs"/>
              </a:rPr>
              <a:t>%.................. يتبع</a:t>
            </a:r>
            <a:endParaRPr lang="en-US"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35963588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Autofit/>
          </a:bodyPr>
          <a:lstStyle/>
          <a:p>
            <a:pPr algn="just" rtl="1">
              <a:buFont typeface="Wingdings"/>
              <a:buChar char="§"/>
            </a:pPr>
            <a:r>
              <a:rPr lang="ar-IQ" sz="2400" b="1" dirty="0" smtClean="0">
                <a:cs typeface="+mj-cs"/>
              </a:rPr>
              <a:t>فسيولوجيا تكوين وسكون الدرنات</a:t>
            </a:r>
            <a:endParaRPr lang="en-US" sz="2400" dirty="0" smtClean="0">
              <a:cs typeface="+mj-cs"/>
            </a:endParaRPr>
          </a:p>
          <a:p>
            <a:pPr algn="just" rtl="1"/>
            <a:r>
              <a:rPr lang="ar-IQ" sz="2400" dirty="0" smtClean="0">
                <a:cs typeface="+mj-cs"/>
              </a:rPr>
              <a:t>تبدأ </a:t>
            </a:r>
            <a:r>
              <a:rPr lang="ar-IQ" sz="2400" dirty="0">
                <a:cs typeface="+mj-cs"/>
              </a:rPr>
              <a:t>السيقان الأرضية في التكوين قبل أن تكمل الساق الخضرية استطالتها، </a:t>
            </a:r>
            <a:endParaRPr lang="ar-IQ" sz="2400" dirty="0" smtClean="0">
              <a:cs typeface="+mj-cs"/>
            </a:endParaRPr>
          </a:p>
          <a:p>
            <a:pPr algn="just" rtl="1"/>
            <a:r>
              <a:rPr lang="ar-IQ" sz="2400" dirty="0" smtClean="0">
                <a:cs typeface="+mj-cs"/>
              </a:rPr>
              <a:t>ويبدأ </a:t>
            </a:r>
            <a:r>
              <a:rPr lang="ar-IQ" sz="2400" dirty="0">
                <a:cs typeface="+mj-cs"/>
              </a:rPr>
              <a:t>تضخم نهايات السيقان الارضية لتكوين الدرنات مع بداية تكوين البراعم الزهرية، </a:t>
            </a:r>
            <a:endParaRPr lang="ar-IQ" sz="2400" dirty="0" smtClean="0">
              <a:cs typeface="+mj-cs"/>
            </a:endParaRPr>
          </a:p>
          <a:p>
            <a:pPr algn="just" rtl="1"/>
            <a:r>
              <a:rPr lang="ar-IQ" sz="2400" dirty="0" smtClean="0">
                <a:cs typeface="+mj-cs"/>
              </a:rPr>
              <a:t>وتستمر </a:t>
            </a:r>
            <a:r>
              <a:rPr lang="ar-IQ" sz="2400" dirty="0">
                <a:cs typeface="+mj-cs"/>
              </a:rPr>
              <a:t>الى أن يموت النبات، </a:t>
            </a:r>
            <a:endParaRPr lang="ar-IQ" sz="2400" dirty="0" smtClean="0">
              <a:cs typeface="+mj-cs"/>
            </a:endParaRPr>
          </a:p>
          <a:p>
            <a:pPr algn="just" rtl="1"/>
            <a:r>
              <a:rPr lang="ar-IQ" sz="2400" dirty="0" smtClean="0">
                <a:cs typeface="+mj-cs"/>
              </a:rPr>
              <a:t>وتتكون الدرنات </a:t>
            </a:r>
            <a:r>
              <a:rPr lang="ar-IQ" sz="2400" dirty="0">
                <a:cs typeface="+mj-cs"/>
              </a:rPr>
              <a:t>على السيقان الأرضية الاولية وتفرعاتها الاولى والثانية، </a:t>
            </a:r>
            <a:endParaRPr lang="ar-IQ" sz="2400" dirty="0" smtClean="0">
              <a:cs typeface="+mj-cs"/>
            </a:endParaRPr>
          </a:p>
          <a:p>
            <a:pPr algn="just" rtl="1"/>
            <a:r>
              <a:rPr lang="ar-IQ" sz="2400" dirty="0" smtClean="0">
                <a:cs typeface="+mj-cs"/>
              </a:rPr>
              <a:t>وبينما </a:t>
            </a:r>
            <a:r>
              <a:rPr lang="ar-IQ" sz="2400" dirty="0">
                <a:cs typeface="+mj-cs"/>
              </a:rPr>
              <a:t>تكون الدرنات التي تتكون على السيقان الارضية الاولية هي أكبر الدرنات حجما، </a:t>
            </a:r>
            <a:endParaRPr lang="ar-IQ" sz="2400" dirty="0" smtClean="0">
              <a:cs typeface="+mj-cs"/>
            </a:endParaRPr>
          </a:p>
          <a:p>
            <a:pPr algn="just" rtl="1"/>
            <a:r>
              <a:rPr lang="ar-IQ" sz="2400" dirty="0" smtClean="0">
                <a:cs typeface="+mj-cs"/>
              </a:rPr>
              <a:t>فإنها </a:t>
            </a:r>
            <a:r>
              <a:rPr lang="ar-IQ" sz="2400" dirty="0">
                <a:cs typeface="+mj-cs"/>
              </a:rPr>
              <a:t>تكون أقلها عددا"، </a:t>
            </a:r>
            <a:endParaRPr lang="ar-IQ" sz="2400" dirty="0" smtClean="0">
              <a:cs typeface="+mj-cs"/>
            </a:endParaRPr>
          </a:p>
          <a:p>
            <a:pPr algn="just" rtl="1"/>
            <a:r>
              <a:rPr lang="ar-IQ" sz="2400" dirty="0" smtClean="0">
                <a:cs typeface="+mj-cs"/>
              </a:rPr>
              <a:t>ويتكون </a:t>
            </a:r>
            <a:r>
              <a:rPr lang="ar-IQ" sz="2400" dirty="0">
                <a:cs typeface="+mj-cs"/>
              </a:rPr>
              <a:t>أكثر من 70% من درنات النبات خلال مرحلة الازهار، </a:t>
            </a:r>
            <a:endParaRPr lang="ar-IQ" sz="2400" dirty="0" smtClean="0">
              <a:cs typeface="+mj-cs"/>
            </a:endParaRPr>
          </a:p>
          <a:p>
            <a:pPr algn="just" rtl="1"/>
            <a:r>
              <a:rPr lang="ar-IQ" sz="2400" dirty="0" smtClean="0">
                <a:cs typeface="+mj-cs"/>
              </a:rPr>
              <a:t>وقد </a:t>
            </a:r>
            <a:r>
              <a:rPr lang="ar-IQ" sz="2400" dirty="0">
                <a:cs typeface="+mj-cs"/>
              </a:rPr>
              <a:t>أقترح بعض الباحثين أن عملية تكوين الدرنات يتحكم فيها حامض الجاسمونك </a:t>
            </a:r>
            <a:r>
              <a:rPr lang="en-US" sz="2400" dirty="0" err="1">
                <a:cs typeface="+mj-cs"/>
              </a:rPr>
              <a:t>Jasmonic</a:t>
            </a:r>
            <a:r>
              <a:rPr lang="en-US" sz="2400" dirty="0">
                <a:cs typeface="+mj-cs"/>
              </a:rPr>
              <a:t> acid</a:t>
            </a:r>
            <a:r>
              <a:rPr lang="ar-IQ" sz="2400" dirty="0">
                <a:cs typeface="+mj-cs"/>
              </a:rPr>
              <a:t> والمركبات القريبة منه.</a:t>
            </a:r>
            <a:endParaRPr lang="en-US"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3686582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a:bodyPr>
          <a:lstStyle/>
          <a:p>
            <a:pPr marL="0" marR="0" indent="0" algn="ctr" rtl="1">
              <a:lnSpc>
                <a:spcPct val="120000"/>
              </a:lnSpc>
              <a:spcBef>
                <a:spcPts val="0"/>
              </a:spcBef>
              <a:spcAft>
                <a:spcPts val="0"/>
              </a:spcAft>
              <a:buNone/>
            </a:pPr>
            <a:r>
              <a:rPr lang="ar-SA" sz="2800" b="1" dirty="0" smtClean="0">
                <a:solidFill>
                  <a:srgbClr val="FF0000"/>
                </a:solidFill>
                <a:latin typeface="Times New Roman"/>
                <a:ea typeface="Times New Roman"/>
                <a:cs typeface="+mj-cs"/>
              </a:rPr>
              <a:t>الخس </a:t>
            </a:r>
            <a:r>
              <a:rPr lang="en-US" sz="2800" b="1" dirty="0" smtClean="0">
                <a:solidFill>
                  <a:srgbClr val="FF0000"/>
                </a:solidFill>
                <a:latin typeface="Times New Roman"/>
                <a:ea typeface="Times New Roman"/>
                <a:cs typeface="+mj-cs"/>
              </a:rPr>
              <a:t>Lettuce</a:t>
            </a:r>
            <a:endParaRPr lang="en-US" sz="2800" dirty="0" smtClean="0">
              <a:solidFill>
                <a:srgbClr val="FF0000"/>
              </a:solidFill>
              <a:latin typeface="Times New Roman"/>
              <a:ea typeface="Times New Roman"/>
              <a:cs typeface="+mj-cs"/>
            </a:endParaRPr>
          </a:p>
          <a:p>
            <a:pPr marL="0" marR="0" indent="0" algn="ctr" rtl="1">
              <a:lnSpc>
                <a:spcPct val="120000"/>
              </a:lnSpc>
              <a:spcBef>
                <a:spcPts val="0"/>
              </a:spcBef>
              <a:spcAft>
                <a:spcPts val="0"/>
              </a:spcAft>
              <a:buNone/>
            </a:pPr>
            <a:r>
              <a:rPr lang="en-US" sz="2800" b="1" i="1" dirty="0" err="1" smtClean="0">
                <a:solidFill>
                  <a:srgbClr val="FF0000"/>
                </a:solidFill>
                <a:latin typeface="Times New Roman"/>
                <a:ea typeface="Times New Roman"/>
                <a:cs typeface="+mj-cs"/>
              </a:rPr>
              <a:t>Lactuca</a:t>
            </a:r>
            <a:r>
              <a:rPr lang="en-US" sz="2800" b="1" i="1" dirty="0" smtClean="0">
                <a:solidFill>
                  <a:srgbClr val="FF0000"/>
                </a:solidFill>
                <a:latin typeface="Times New Roman"/>
                <a:ea typeface="Times New Roman"/>
                <a:cs typeface="+mj-cs"/>
              </a:rPr>
              <a:t> </a:t>
            </a:r>
            <a:r>
              <a:rPr lang="en-US" sz="2800" b="1" i="1" dirty="0">
                <a:solidFill>
                  <a:srgbClr val="FF0000"/>
                </a:solidFill>
                <a:latin typeface="Times New Roman"/>
                <a:ea typeface="Times New Roman"/>
                <a:cs typeface="+mj-cs"/>
              </a:rPr>
              <a:t>sativa</a:t>
            </a:r>
            <a:r>
              <a:rPr lang="en-US" sz="2800" b="1" dirty="0">
                <a:solidFill>
                  <a:srgbClr val="FF0000"/>
                </a:solidFill>
                <a:latin typeface="Times New Roman"/>
                <a:ea typeface="Times New Roman"/>
                <a:cs typeface="+mj-cs"/>
              </a:rPr>
              <a:t> L.</a:t>
            </a:r>
            <a:endParaRPr lang="en-US" sz="2800" dirty="0">
              <a:solidFill>
                <a:srgbClr val="FF0000"/>
              </a:solidFill>
              <a:latin typeface="Times New Roman"/>
              <a:ea typeface="Times New Roman"/>
              <a:cs typeface="+mj-cs"/>
            </a:endParaRPr>
          </a:p>
          <a:p>
            <a:pPr marR="0" algn="just" rtl="1">
              <a:lnSpc>
                <a:spcPct val="150000"/>
              </a:lnSpc>
              <a:spcBef>
                <a:spcPts val="0"/>
              </a:spcBef>
              <a:spcAft>
                <a:spcPts val="0"/>
              </a:spcAft>
            </a:pPr>
            <a:r>
              <a:rPr lang="ar-SA" sz="2800" dirty="0" smtClean="0">
                <a:cs typeface="+mj-cs"/>
              </a:rPr>
              <a:t>يحتوي </a:t>
            </a:r>
            <a:r>
              <a:rPr lang="ar-SA" sz="2800" dirty="0">
                <a:cs typeface="+mj-cs"/>
              </a:rPr>
              <a:t>كل 100 غم من الاوراق على 95% ماء، 1 غم بروتين</a:t>
            </a:r>
            <a:r>
              <a:rPr lang="ar-SA" sz="2800" dirty="0" smtClean="0">
                <a:cs typeface="+mj-cs"/>
              </a:rPr>
              <a:t>,</a:t>
            </a:r>
            <a:endParaRPr lang="en-US" sz="2800" dirty="0" smtClean="0">
              <a:cs typeface="+mj-cs"/>
            </a:endParaRPr>
          </a:p>
          <a:p>
            <a:pPr marL="0" marR="0" indent="0" algn="just" rtl="1">
              <a:lnSpc>
                <a:spcPct val="150000"/>
              </a:lnSpc>
              <a:spcBef>
                <a:spcPts val="0"/>
              </a:spcBef>
              <a:spcAft>
                <a:spcPts val="0"/>
              </a:spcAft>
              <a:buNone/>
            </a:pPr>
            <a:r>
              <a:rPr lang="ar-IQ" sz="2800" dirty="0">
                <a:cs typeface="+mj-cs"/>
              </a:rPr>
              <a:t> </a:t>
            </a:r>
            <a:r>
              <a:rPr lang="ar-IQ" sz="2800" dirty="0" smtClean="0">
                <a:cs typeface="+mj-cs"/>
              </a:rPr>
              <a:t> </a:t>
            </a:r>
            <a:r>
              <a:rPr lang="ar-SA" sz="2800" dirty="0" smtClean="0">
                <a:cs typeface="+mj-cs"/>
              </a:rPr>
              <a:t> </a:t>
            </a:r>
            <a:r>
              <a:rPr lang="ar-SA" sz="2800" dirty="0">
                <a:cs typeface="+mj-cs"/>
              </a:rPr>
              <a:t>3 غم كاربوهيدرات, 22ملغم كالسيوم، 25ملغم فسفور، </a:t>
            </a:r>
            <a:endParaRPr lang="ar-IQ" sz="2800" dirty="0" smtClean="0">
              <a:cs typeface="+mj-cs"/>
            </a:endParaRPr>
          </a:p>
          <a:p>
            <a:pPr marR="0" algn="just" rtl="1">
              <a:lnSpc>
                <a:spcPct val="150000"/>
              </a:lnSpc>
              <a:spcBef>
                <a:spcPts val="0"/>
              </a:spcBef>
              <a:spcAft>
                <a:spcPts val="0"/>
              </a:spcAft>
            </a:pPr>
            <a:r>
              <a:rPr lang="ar-SA" sz="2800" dirty="0" smtClean="0">
                <a:cs typeface="+mj-cs"/>
              </a:rPr>
              <a:t>ومن </a:t>
            </a:r>
            <a:r>
              <a:rPr lang="ar-SA" sz="2800" dirty="0">
                <a:cs typeface="+mj-cs"/>
              </a:rPr>
              <a:t>الناحية الطبية فهو ملين ومدرر للبول ومهدئ للاعصاب ومقوي للنظر، </a:t>
            </a:r>
            <a:endParaRPr lang="ar-IQ" sz="2800" dirty="0" smtClean="0">
              <a:cs typeface="+mj-cs"/>
            </a:endParaRPr>
          </a:p>
          <a:p>
            <a:pPr marR="0" algn="just" rtl="1">
              <a:lnSpc>
                <a:spcPct val="150000"/>
              </a:lnSpc>
              <a:spcBef>
                <a:spcPts val="0"/>
              </a:spcBef>
              <a:spcAft>
                <a:spcPts val="0"/>
              </a:spcAft>
            </a:pPr>
            <a:r>
              <a:rPr lang="ar-SA" sz="2800" dirty="0" smtClean="0">
                <a:cs typeface="+mj-cs"/>
              </a:rPr>
              <a:t>يزرع </a:t>
            </a:r>
            <a:r>
              <a:rPr lang="ar-SA" sz="2800" dirty="0">
                <a:cs typeface="+mj-cs"/>
              </a:rPr>
              <a:t>تقريبا في جميع محافظات العراق وكان يزرع قديما لدى الحضارات القديمة في مصر والعراق، </a:t>
            </a:r>
            <a:endParaRPr lang="ar-IQ" sz="2800" dirty="0" smtClean="0">
              <a:cs typeface="+mj-cs"/>
            </a:endParaRPr>
          </a:p>
          <a:p>
            <a:pPr marR="0" algn="just" rtl="1">
              <a:lnSpc>
                <a:spcPct val="150000"/>
              </a:lnSpc>
              <a:spcBef>
                <a:spcPts val="0"/>
              </a:spcBef>
              <a:spcAft>
                <a:spcPts val="0"/>
              </a:spcAft>
            </a:pPr>
            <a:r>
              <a:rPr lang="ar-SA" sz="2800" dirty="0" smtClean="0">
                <a:cs typeface="+mj-cs"/>
              </a:rPr>
              <a:t>ويعود </a:t>
            </a:r>
            <a:r>
              <a:rPr lang="ar-SA" sz="2800" dirty="0">
                <a:cs typeface="+mj-cs"/>
              </a:rPr>
              <a:t>الخس الحالي الى النوع البري </a:t>
            </a:r>
            <a:r>
              <a:rPr lang="en-US" sz="2800" i="1" dirty="0" err="1">
                <a:cs typeface="+mj-cs"/>
              </a:rPr>
              <a:t>scariola</a:t>
            </a:r>
            <a:r>
              <a:rPr lang="ar-SA" sz="2800" dirty="0">
                <a:cs typeface="+mj-cs"/>
              </a:rPr>
              <a:t> ويعتقد ان موطنه اوروبا واسيا</a:t>
            </a:r>
            <a:r>
              <a:rPr lang="ar-SA" sz="2800" dirty="0" smtClean="0">
                <a:cs typeface="+mj-cs"/>
              </a:rPr>
              <a:t>.</a:t>
            </a:r>
            <a:r>
              <a:rPr lang="ar-IQ" sz="2800" dirty="0">
                <a:latin typeface="Times New Roman"/>
                <a:cs typeface="+mj-cs"/>
              </a:rPr>
              <a:t> </a:t>
            </a:r>
            <a:r>
              <a:rPr lang="ar-IQ" sz="2800" dirty="0" smtClean="0">
                <a:latin typeface="Times New Roman"/>
                <a:cs typeface="+mj-cs"/>
              </a:rPr>
              <a:t>............. يتبع</a:t>
            </a:r>
            <a:endParaRPr lang="en-US" sz="2800" dirty="0">
              <a:cs typeface="+mj-cs"/>
            </a:endParaRPr>
          </a:p>
        </p:txBody>
      </p:sp>
    </p:spTree>
    <p:extLst>
      <p:ext uri="{BB962C8B-B14F-4D97-AF65-F5344CB8AC3E}">
        <p14:creationId xmlns:p14="http://schemas.microsoft.com/office/powerpoint/2010/main" val="3726439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Autofit/>
          </a:bodyPr>
          <a:lstStyle/>
          <a:p>
            <a:pPr algn="just" rtl="1">
              <a:lnSpc>
                <a:spcPct val="150000"/>
              </a:lnSpc>
              <a:buFont typeface="Wingdings"/>
              <a:buChar char="§"/>
            </a:pPr>
            <a:r>
              <a:rPr lang="ar-IQ" sz="2400" b="1" dirty="0" smtClean="0">
                <a:cs typeface="+mj-cs"/>
              </a:rPr>
              <a:t>فسيولوجيا تكوين وسكون الدرنات</a:t>
            </a:r>
            <a:endParaRPr lang="en-US" sz="2400" dirty="0" smtClean="0">
              <a:cs typeface="+mj-cs"/>
            </a:endParaRPr>
          </a:p>
          <a:p>
            <a:pPr algn="just" rtl="1">
              <a:lnSpc>
                <a:spcPct val="150000"/>
              </a:lnSpc>
            </a:pPr>
            <a:r>
              <a:rPr lang="ar-IQ" sz="2400" dirty="0" smtClean="0">
                <a:cs typeface="+mj-cs"/>
              </a:rPr>
              <a:t>تعد </a:t>
            </a:r>
            <a:r>
              <a:rPr lang="ar-IQ" sz="2400" dirty="0">
                <a:cs typeface="+mj-cs"/>
              </a:rPr>
              <a:t>الطرطوفة نباتات النهار القصير بالنسبة لتكوين الدرنات التي تدخل في طور سكون يستمر لمدة خمسة أشهر بعد الحصاد، ويمكن عند زراعة الدرنات بعد حصادها مباشرة كسر حالة السكون بإحدى المعاملات التالية:</a:t>
            </a:r>
            <a:endParaRPr lang="en-US" sz="2400" dirty="0">
              <a:cs typeface="+mj-cs"/>
            </a:endParaRPr>
          </a:p>
          <a:p>
            <a:pPr marL="0" indent="0" algn="just" rtl="1">
              <a:lnSpc>
                <a:spcPct val="150000"/>
              </a:lnSpc>
              <a:buNone/>
            </a:pPr>
            <a:r>
              <a:rPr lang="ar-IQ" sz="2400" dirty="0">
                <a:cs typeface="+mj-cs"/>
              </a:rPr>
              <a:t>1- غمر الدرنات لمدة يوم في محلول ثيوريا </a:t>
            </a:r>
            <a:r>
              <a:rPr lang="en-US" sz="2400" dirty="0" err="1">
                <a:cs typeface="+mj-cs"/>
              </a:rPr>
              <a:t>Tiourea</a:t>
            </a:r>
            <a:r>
              <a:rPr lang="en-US" sz="2400" dirty="0">
                <a:cs typeface="+mj-cs"/>
              </a:rPr>
              <a:t> </a:t>
            </a:r>
            <a:r>
              <a:rPr lang="ar-IQ" sz="2400" dirty="0">
                <a:cs typeface="+mj-cs"/>
              </a:rPr>
              <a:t>بتركيز 5%.</a:t>
            </a:r>
            <a:endParaRPr lang="en-US" sz="2400" dirty="0">
              <a:cs typeface="+mj-cs"/>
            </a:endParaRPr>
          </a:p>
          <a:p>
            <a:pPr marL="357188" indent="-357188" algn="just" rtl="1">
              <a:lnSpc>
                <a:spcPct val="150000"/>
              </a:lnSpc>
              <a:buNone/>
            </a:pPr>
            <a:r>
              <a:rPr lang="ar-IQ" sz="2400" dirty="0">
                <a:cs typeface="+mj-cs"/>
              </a:rPr>
              <a:t>2- غمر الدرنات في محلول إثيلين كلوروهيدرن </a:t>
            </a:r>
            <a:r>
              <a:rPr lang="en-US" sz="2400" dirty="0">
                <a:cs typeface="+mj-cs"/>
              </a:rPr>
              <a:t>Ethylene </a:t>
            </a:r>
            <a:r>
              <a:rPr lang="en-US" sz="2400" dirty="0" err="1">
                <a:cs typeface="+mj-cs"/>
              </a:rPr>
              <a:t>Chlorohydren</a:t>
            </a:r>
            <a:r>
              <a:rPr lang="en-US" sz="2400" dirty="0">
                <a:cs typeface="+mj-cs"/>
              </a:rPr>
              <a:t> </a:t>
            </a:r>
            <a:r>
              <a:rPr lang="ar-IQ" sz="2400" dirty="0" smtClean="0">
                <a:cs typeface="+mj-cs"/>
              </a:rPr>
              <a:t> </a:t>
            </a:r>
          </a:p>
          <a:p>
            <a:pPr marL="357188" indent="-357188" algn="just" rtl="1">
              <a:lnSpc>
                <a:spcPct val="150000"/>
              </a:lnSpc>
              <a:buNone/>
            </a:pPr>
            <a:r>
              <a:rPr lang="ar-IQ" sz="2400" dirty="0">
                <a:cs typeface="+mj-cs"/>
              </a:rPr>
              <a:t> </a:t>
            </a:r>
            <a:r>
              <a:rPr lang="ar-IQ" sz="2400" dirty="0" smtClean="0">
                <a:cs typeface="+mj-cs"/>
              </a:rPr>
              <a:t>    ثم </a:t>
            </a:r>
            <a:r>
              <a:rPr lang="ar-IQ" sz="2400" dirty="0">
                <a:cs typeface="+mj-cs"/>
              </a:rPr>
              <a:t>تعريضها لأبخرة المركب لمدة </a:t>
            </a:r>
            <a:r>
              <a:rPr lang="ar-IQ" sz="2400" dirty="0" smtClean="0">
                <a:cs typeface="+mj-cs"/>
              </a:rPr>
              <a:t>يوم.</a:t>
            </a:r>
            <a:endParaRPr lang="en-US" sz="2400" dirty="0">
              <a:cs typeface="+mj-cs"/>
            </a:endParaRPr>
          </a:p>
          <a:p>
            <a:pPr marL="357188" indent="-357188" algn="just" rtl="1">
              <a:lnSpc>
                <a:spcPct val="150000"/>
              </a:lnSpc>
              <a:buNone/>
            </a:pPr>
            <a:r>
              <a:rPr lang="ar-IQ" sz="2400" dirty="0" smtClean="0">
                <a:cs typeface="+mj-cs"/>
              </a:rPr>
              <a:t>3- تعريض الدرنات لابخرة ثاني كبريتيد الكاربون </a:t>
            </a:r>
            <a:r>
              <a:rPr lang="en-US" sz="2400" dirty="0" smtClean="0">
                <a:cs typeface="+mj-cs"/>
              </a:rPr>
              <a:t>Carbon Disulfide </a:t>
            </a:r>
            <a:r>
              <a:rPr lang="ar-IQ" sz="2400" dirty="0" smtClean="0">
                <a:cs typeface="+mj-cs"/>
              </a:rPr>
              <a:t> بتركيز </a:t>
            </a:r>
          </a:p>
          <a:p>
            <a:pPr marL="628650" indent="-628650" algn="just" rtl="1">
              <a:lnSpc>
                <a:spcPct val="150000"/>
              </a:lnSpc>
              <a:buNone/>
            </a:pPr>
            <a:r>
              <a:rPr lang="ar-IQ" sz="2400" dirty="0" smtClean="0">
                <a:cs typeface="+mj-cs"/>
              </a:rPr>
              <a:t>    1: 35000 لمدة يوم.................... يتبع</a:t>
            </a:r>
            <a:endParaRPr lang="en-US" sz="2400" dirty="0" smtClean="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5729121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Autofit/>
          </a:bodyPr>
          <a:lstStyle/>
          <a:p>
            <a:pPr algn="just" rtl="1">
              <a:buFont typeface="Wingdings"/>
              <a:buChar char="§"/>
            </a:pPr>
            <a:r>
              <a:rPr lang="ar-SA" sz="2400" b="1" dirty="0" smtClean="0">
                <a:cs typeface="+mj-cs"/>
              </a:rPr>
              <a:t>النضج </a:t>
            </a:r>
            <a:r>
              <a:rPr lang="ar-SA" sz="2400" b="1" dirty="0">
                <a:cs typeface="+mj-cs"/>
              </a:rPr>
              <a:t>و</a:t>
            </a:r>
            <a:r>
              <a:rPr lang="ar-SA" sz="2400" dirty="0">
                <a:cs typeface="+mj-cs"/>
              </a:rPr>
              <a:t> </a:t>
            </a:r>
            <a:r>
              <a:rPr lang="ar-SA" sz="2400" b="1" dirty="0">
                <a:cs typeface="+mj-cs"/>
              </a:rPr>
              <a:t>كمية المحصول</a:t>
            </a:r>
            <a:endParaRPr lang="en-US" sz="2400" dirty="0">
              <a:cs typeface="+mj-cs"/>
            </a:endParaRPr>
          </a:p>
          <a:p>
            <a:pPr algn="just" rtl="1">
              <a:lnSpc>
                <a:spcPct val="150000"/>
              </a:lnSpc>
            </a:pPr>
            <a:r>
              <a:rPr lang="ar-SA" sz="2400" dirty="0" smtClean="0">
                <a:cs typeface="+mj-cs"/>
              </a:rPr>
              <a:t>ينضج </a:t>
            </a:r>
            <a:r>
              <a:rPr lang="ar-SA" sz="2400" dirty="0">
                <a:cs typeface="+mj-cs"/>
              </a:rPr>
              <a:t>المحصول بعد  5 – 6 أشهر من الزراعة ومن علامات النضج </a:t>
            </a:r>
            <a:endParaRPr lang="ar-IQ" sz="2400" dirty="0" smtClean="0">
              <a:cs typeface="+mj-cs"/>
            </a:endParaRPr>
          </a:p>
          <a:p>
            <a:pPr algn="just" rtl="1">
              <a:lnSpc>
                <a:spcPct val="150000"/>
              </a:lnSpc>
            </a:pPr>
            <a:r>
              <a:rPr lang="ar-SA" sz="2400" dirty="0" smtClean="0">
                <a:cs typeface="+mj-cs"/>
              </a:rPr>
              <a:t>اصفرار </a:t>
            </a:r>
            <a:r>
              <a:rPr lang="ar-SA" sz="2400" dirty="0">
                <a:cs typeface="+mj-cs"/>
              </a:rPr>
              <a:t>الاوراق الخارجية </a:t>
            </a:r>
            <a:r>
              <a:rPr lang="ar-SA" sz="2400" dirty="0" smtClean="0">
                <a:cs typeface="+mj-cs"/>
              </a:rPr>
              <a:t>للنبات</a:t>
            </a:r>
            <a:endParaRPr lang="ar-IQ" sz="2400" dirty="0" smtClean="0">
              <a:cs typeface="+mj-cs"/>
            </a:endParaRPr>
          </a:p>
          <a:p>
            <a:pPr algn="just" rtl="1">
              <a:lnSpc>
                <a:spcPct val="150000"/>
              </a:lnSpc>
            </a:pPr>
            <a:r>
              <a:rPr lang="ar-SA" sz="2400" dirty="0" smtClean="0">
                <a:cs typeface="+mj-cs"/>
              </a:rPr>
              <a:t> </a:t>
            </a:r>
            <a:r>
              <a:rPr lang="ar-SA" sz="2400" dirty="0">
                <a:cs typeface="+mj-cs"/>
              </a:rPr>
              <a:t>وجفاف السيقان الهوائية </a:t>
            </a:r>
            <a:endParaRPr lang="ar-IQ" sz="2400" dirty="0" smtClean="0">
              <a:cs typeface="+mj-cs"/>
            </a:endParaRPr>
          </a:p>
          <a:p>
            <a:pPr algn="just" rtl="1">
              <a:lnSpc>
                <a:spcPct val="150000"/>
              </a:lnSpc>
            </a:pPr>
            <a:r>
              <a:rPr lang="ar-SA" sz="2400" dirty="0" smtClean="0">
                <a:cs typeface="+mj-cs"/>
              </a:rPr>
              <a:t>واكتمال </a:t>
            </a:r>
            <a:r>
              <a:rPr lang="ar-SA" sz="2400" dirty="0">
                <a:cs typeface="+mj-cs"/>
              </a:rPr>
              <a:t>نمو الدرنات، </a:t>
            </a:r>
            <a:endParaRPr lang="ar-IQ" sz="2400" dirty="0" smtClean="0">
              <a:cs typeface="+mj-cs"/>
            </a:endParaRPr>
          </a:p>
          <a:p>
            <a:pPr algn="just" rtl="1">
              <a:lnSpc>
                <a:spcPct val="150000"/>
              </a:lnSpc>
            </a:pPr>
            <a:r>
              <a:rPr lang="ar-SA" sz="2400" dirty="0" smtClean="0">
                <a:cs typeface="+mj-cs"/>
              </a:rPr>
              <a:t>ويجرى </a:t>
            </a:r>
            <a:r>
              <a:rPr lang="ar-SA" sz="2400" dirty="0">
                <a:cs typeface="+mj-cs"/>
              </a:rPr>
              <a:t>الحصاد بتقطيع السيقان الهوائية أولا، </a:t>
            </a:r>
            <a:endParaRPr lang="ar-IQ" sz="2400" dirty="0" smtClean="0">
              <a:cs typeface="+mj-cs"/>
            </a:endParaRPr>
          </a:p>
          <a:p>
            <a:pPr algn="just" rtl="1">
              <a:lnSpc>
                <a:spcPct val="150000"/>
              </a:lnSpc>
            </a:pPr>
            <a:r>
              <a:rPr lang="ar-SA" sz="2400" dirty="0" smtClean="0">
                <a:cs typeface="+mj-cs"/>
              </a:rPr>
              <a:t>ثم </a:t>
            </a:r>
            <a:r>
              <a:rPr lang="ar-SA" sz="2400" dirty="0">
                <a:cs typeface="+mj-cs"/>
              </a:rPr>
              <a:t>تقلع الدرنات بالفأس، </a:t>
            </a:r>
            <a:endParaRPr lang="ar-IQ" sz="2400" dirty="0" smtClean="0">
              <a:cs typeface="+mj-cs"/>
            </a:endParaRPr>
          </a:p>
          <a:p>
            <a:pPr algn="just" rtl="1">
              <a:lnSpc>
                <a:spcPct val="150000"/>
              </a:lnSpc>
            </a:pPr>
            <a:r>
              <a:rPr lang="ar-SA" sz="2400" dirty="0" smtClean="0">
                <a:cs typeface="+mj-cs"/>
              </a:rPr>
              <a:t>ويصعب </a:t>
            </a:r>
            <a:r>
              <a:rPr lang="ar-SA" sz="2400" dirty="0">
                <a:cs typeface="+mj-cs"/>
              </a:rPr>
              <a:t>إجراء الحصاد آليا" لانتشار الدرنات في مساحة كبيرة حول النبات، </a:t>
            </a:r>
            <a:endParaRPr lang="ar-IQ" sz="2400" dirty="0" smtClean="0">
              <a:cs typeface="+mj-cs"/>
            </a:endParaRPr>
          </a:p>
          <a:p>
            <a:pPr algn="just" rtl="1">
              <a:lnSpc>
                <a:spcPct val="150000"/>
              </a:lnSpc>
            </a:pPr>
            <a:r>
              <a:rPr lang="ar-SA" sz="2400" dirty="0" smtClean="0">
                <a:cs typeface="+mj-cs"/>
              </a:rPr>
              <a:t>وتشكل </a:t>
            </a:r>
            <a:r>
              <a:rPr lang="ar-SA" sz="2400" dirty="0">
                <a:cs typeface="+mj-cs"/>
              </a:rPr>
              <a:t>الدرنات الصغيرة التي تبقى في التربة بعد الحصاد مشكلة كبيرة حيث تنمو منها نباتات كالحشائش غير مرغوبة وتستمر فيها لعدة سنوات. </a:t>
            </a:r>
            <a:endParaRPr lang="en-US"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25531916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Autofit/>
          </a:bodyPr>
          <a:lstStyle/>
          <a:p>
            <a:pPr algn="just" rtl="1">
              <a:lnSpc>
                <a:spcPct val="150000"/>
              </a:lnSpc>
              <a:buFont typeface="Wingdings"/>
              <a:buChar char="§"/>
            </a:pPr>
            <a:r>
              <a:rPr lang="ar-SA" sz="2400" b="1" dirty="0" smtClean="0">
                <a:cs typeface="+mj-cs"/>
              </a:rPr>
              <a:t>النضج </a:t>
            </a:r>
            <a:r>
              <a:rPr lang="ar-SA" sz="2400" b="1" dirty="0">
                <a:cs typeface="+mj-cs"/>
              </a:rPr>
              <a:t>و</a:t>
            </a:r>
            <a:r>
              <a:rPr lang="ar-SA" sz="2400" dirty="0">
                <a:cs typeface="+mj-cs"/>
              </a:rPr>
              <a:t> </a:t>
            </a:r>
            <a:r>
              <a:rPr lang="ar-SA" sz="2400" b="1" dirty="0">
                <a:cs typeface="+mj-cs"/>
              </a:rPr>
              <a:t>كمية المحصول</a:t>
            </a:r>
            <a:endParaRPr lang="en-US" sz="2400" dirty="0">
              <a:cs typeface="+mj-cs"/>
            </a:endParaRPr>
          </a:p>
          <a:p>
            <a:pPr algn="just" rtl="1">
              <a:lnSpc>
                <a:spcPct val="150000"/>
              </a:lnSpc>
            </a:pPr>
            <a:r>
              <a:rPr lang="ar-SA" sz="2400" dirty="0" smtClean="0">
                <a:cs typeface="+mj-cs"/>
              </a:rPr>
              <a:t>يبلغ </a:t>
            </a:r>
            <a:r>
              <a:rPr lang="ar-SA" sz="2400" dirty="0">
                <a:cs typeface="+mj-cs"/>
              </a:rPr>
              <a:t>المحصول عند ترك النموات الخضرية لحين شيخوختها حوالي </a:t>
            </a:r>
            <a:r>
              <a:rPr lang="ar-SA" sz="2400" dirty="0" smtClean="0">
                <a:cs typeface="+mj-cs"/>
              </a:rPr>
              <a:t>16طن </a:t>
            </a:r>
            <a:r>
              <a:rPr lang="ar-SA" sz="2400" dirty="0">
                <a:cs typeface="+mj-cs"/>
              </a:rPr>
              <a:t>للدونم </a:t>
            </a:r>
            <a:r>
              <a:rPr lang="ar-SA" sz="2400" dirty="0" smtClean="0">
                <a:cs typeface="+mj-cs"/>
              </a:rPr>
              <a:t>أما </a:t>
            </a:r>
            <a:r>
              <a:rPr lang="ar-SA" sz="2400" dirty="0">
                <a:cs typeface="+mj-cs"/>
              </a:rPr>
              <a:t>عند تقطيع النموات الهوائية وهي خضراء لأجل استعمالها كعلف فيمكن </a:t>
            </a:r>
            <a:r>
              <a:rPr lang="ar-SA" sz="2400" dirty="0" smtClean="0">
                <a:cs typeface="+mj-cs"/>
              </a:rPr>
              <a:t>الحصول </a:t>
            </a:r>
            <a:r>
              <a:rPr lang="ar-SA" sz="2400" dirty="0">
                <a:cs typeface="+mj-cs"/>
              </a:rPr>
              <a:t>على 14 طن للدونم من تلك النموات</a:t>
            </a:r>
            <a:r>
              <a:rPr lang="ar-SA" sz="2400" dirty="0" smtClean="0">
                <a:cs typeface="+mj-cs"/>
              </a:rPr>
              <a:t>،</a:t>
            </a:r>
            <a:endParaRPr lang="ar-IQ" sz="2400" dirty="0" smtClean="0">
              <a:cs typeface="+mj-cs"/>
            </a:endParaRPr>
          </a:p>
          <a:p>
            <a:pPr algn="just" rtl="1">
              <a:lnSpc>
                <a:spcPct val="150000"/>
              </a:lnSpc>
            </a:pPr>
            <a:r>
              <a:rPr lang="ar-SA" sz="2400" dirty="0" smtClean="0">
                <a:cs typeface="+mj-cs"/>
              </a:rPr>
              <a:t> </a:t>
            </a:r>
            <a:r>
              <a:rPr lang="ar-SA" sz="2400" dirty="0">
                <a:cs typeface="+mj-cs"/>
              </a:rPr>
              <a:t>بالإضافة الى حوالي 2 – 13 طن للدونم من الدرنات حسب وقت إزالة النموات الخضرية، </a:t>
            </a:r>
            <a:endParaRPr lang="ar-IQ" sz="2400" dirty="0" smtClean="0">
              <a:cs typeface="+mj-cs"/>
            </a:endParaRPr>
          </a:p>
          <a:p>
            <a:pPr algn="just" rtl="1">
              <a:lnSpc>
                <a:spcPct val="150000"/>
              </a:lnSpc>
            </a:pPr>
            <a:r>
              <a:rPr lang="ar-SA" sz="2400" dirty="0" smtClean="0">
                <a:cs typeface="+mj-cs"/>
              </a:rPr>
              <a:t>وتتراوح </a:t>
            </a:r>
            <a:r>
              <a:rPr lang="ar-SA" sz="2400" dirty="0">
                <a:cs typeface="+mj-cs"/>
              </a:rPr>
              <a:t>كمية  الحاصل 3 – 5  طن دونم</a:t>
            </a:r>
            <a:r>
              <a:rPr lang="ar-SA" sz="2400" baseline="30000" dirty="0">
                <a:cs typeface="+mj-cs"/>
              </a:rPr>
              <a:t>-1</a:t>
            </a:r>
            <a:r>
              <a:rPr lang="ar-SA" sz="2400" dirty="0">
                <a:cs typeface="+mj-cs"/>
              </a:rPr>
              <a:t> في بعض مناطق العراق التي يزرع فيها النبات</a:t>
            </a:r>
            <a:r>
              <a:rPr lang="ar-SA" sz="2400" dirty="0" smtClean="0">
                <a:cs typeface="+mj-cs"/>
              </a:rPr>
              <a:t>.</a:t>
            </a:r>
            <a:r>
              <a:rPr lang="ar-IQ" sz="2400" dirty="0" smtClean="0">
                <a:cs typeface="+mj-cs"/>
              </a:rPr>
              <a:t>....................... يتبع</a:t>
            </a:r>
            <a:endParaRPr lang="en-US"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23841960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Autofit/>
          </a:bodyPr>
          <a:lstStyle/>
          <a:p>
            <a:pPr algn="just" rtl="1">
              <a:lnSpc>
                <a:spcPct val="150000"/>
              </a:lnSpc>
              <a:buFont typeface="Wingdings"/>
              <a:buChar char="§"/>
            </a:pPr>
            <a:r>
              <a:rPr lang="ar-SA" sz="2400" b="1" dirty="0" smtClean="0">
                <a:cs typeface="+mj-cs"/>
              </a:rPr>
              <a:t>التخزين</a:t>
            </a:r>
            <a:endParaRPr lang="en-US" sz="2400" dirty="0">
              <a:cs typeface="+mj-cs"/>
            </a:endParaRPr>
          </a:p>
          <a:p>
            <a:pPr algn="just" rtl="1"/>
            <a:r>
              <a:rPr lang="ar-SA" sz="2800" dirty="0" smtClean="0">
                <a:cs typeface="+mj-cs"/>
              </a:rPr>
              <a:t>لاتوجد </a:t>
            </a:r>
            <a:r>
              <a:rPr lang="ar-SA" sz="2800" dirty="0">
                <a:cs typeface="+mj-cs"/>
              </a:rPr>
              <a:t>على سطح درنات الطرطوفة طبقة فلينية واقية كتلك التي تتكون بدرنات البطاطا، </a:t>
            </a:r>
            <a:endParaRPr lang="ar-IQ" sz="2800" dirty="0" smtClean="0">
              <a:cs typeface="+mj-cs"/>
            </a:endParaRPr>
          </a:p>
          <a:p>
            <a:pPr algn="just" rtl="1"/>
            <a:r>
              <a:rPr lang="ar-SA" sz="2800" dirty="0" smtClean="0">
                <a:cs typeface="+mj-cs"/>
              </a:rPr>
              <a:t>وأنما </a:t>
            </a:r>
            <a:r>
              <a:rPr lang="ar-SA" sz="2800" dirty="0">
                <a:cs typeface="+mj-cs"/>
              </a:rPr>
              <a:t>تكون مغطاة بطبقة جلدية رقيقة يسهل خدشها، </a:t>
            </a:r>
            <a:endParaRPr lang="ar-IQ" sz="2800" dirty="0" smtClean="0">
              <a:cs typeface="+mj-cs"/>
            </a:endParaRPr>
          </a:p>
          <a:p>
            <a:pPr algn="just" rtl="1"/>
            <a:r>
              <a:rPr lang="ar-SA" sz="2800" dirty="0" smtClean="0">
                <a:cs typeface="+mj-cs"/>
              </a:rPr>
              <a:t>ويكون </a:t>
            </a:r>
            <a:r>
              <a:rPr lang="ar-SA" sz="2800" dirty="0">
                <a:cs typeface="+mj-cs"/>
              </a:rPr>
              <a:t>من السهل فقدان الرطوبة من خلالها</a:t>
            </a:r>
            <a:r>
              <a:rPr lang="ar-SA" sz="2800" dirty="0" smtClean="0">
                <a:cs typeface="+mj-cs"/>
              </a:rPr>
              <a:t>،</a:t>
            </a:r>
            <a:endParaRPr lang="ar-IQ" sz="2800" dirty="0" smtClean="0">
              <a:cs typeface="+mj-cs"/>
            </a:endParaRPr>
          </a:p>
          <a:p>
            <a:pPr algn="just" rtl="1"/>
            <a:r>
              <a:rPr lang="ar-SA" sz="2800" dirty="0" smtClean="0">
                <a:cs typeface="+mj-cs"/>
              </a:rPr>
              <a:t> </a:t>
            </a:r>
            <a:r>
              <a:rPr lang="ar-SA" sz="2800" dirty="0">
                <a:cs typeface="+mj-cs"/>
              </a:rPr>
              <a:t>لذا فإنها تفقد رطوبتها بسرعة في درجات الحرارة العالية، </a:t>
            </a:r>
            <a:endParaRPr lang="ar-IQ" sz="2800" dirty="0" smtClean="0">
              <a:cs typeface="+mj-cs"/>
            </a:endParaRPr>
          </a:p>
          <a:p>
            <a:pPr algn="just" rtl="1"/>
            <a:r>
              <a:rPr lang="ar-SA" sz="2800" dirty="0" smtClean="0">
                <a:cs typeface="+mj-cs"/>
              </a:rPr>
              <a:t>مما </a:t>
            </a:r>
            <a:r>
              <a:rPr lang="ar-SA" sz="2800" dirty="0">
                <a:cs typeface="+mj-cs"/>
              </a:rPr>
              <a:t>يؤدي الى ذبولها وبالتالي لايمكن تخزينها اكثر من بضعة اسابيع في المخازن </a:t>
            </a:r>
            <a:r>
              <a:rPr lang="ar-SA" sz="2800" dirty="0" smtClean="0">
                <a:cs typeface="+mj-cs"/>
              </a:rPr>
              <a:t>الاعتيادية</a:t>
            </a:r>
            <a:endParaRPr lang="ar-IQ" sz="2800" dirty="0" smtClean="0">
              <a:cs typeface="+mj-cs"/>
            </a:endParaRPr>
          </a:p>
          <a:p>
            <a:pPr algn="just" rtl="1"/>
            <a:r>
              <a:rPr lang="ar-SA" sz="2800" dirty="0" smtClean="0">
                <a:cs typeface="+mj-cs"/>
              </a:rPr>
              <a:t> </a:t>
            </a:r>
            <a:r>
              <a:rPr lang="ar-SA" sz="2800" dirty="0">
                <a:cs typeface="+mj-cs"/>
              </a:rPr>
              <a:t>الا ان الدرنات الجيدة الحجم وغير المصابة بالامراض او الحشرات او الجروح يمكن تخزينها لمدة 4 – 5 أشهر على درجة الصفر المئوي ورطوبة عالية بين 90 – 95 %، </a:t>
            </a:r>
            <a:endParaRPr lang="en-US" sz="2800" dirty="0">
              <a:cs typeface="+mj-cs"/>
            </a:endParaRPr>
          </a:p>
        </p:txBody>
      </p:sp>
    </p:spTree>
    <p:extLst>
      <p:ext uri="{BB962C8B-B14F-4D97-AF65-F5344CB8AC3E}">
        <p14:creationId xmlns:p14="http://schemas.microsoft.com/office/powerpoint/2010/main" val="2681651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Autofit/>
          </a:bodyPr>
          <a:lstStyle/>
          <a:p>
            <a:pPr algn="just" rtl="1">
              <a:buFont typeface="Wingdings"/>
              <a:buChar char="§"/>
            </a:pPr>
            <a:r>
              <a:rPr lang="ar-SA" sz="2400" b="1" dirty="0" smtClean="0">
                <a:cs typeface="+mj-cs"/>
              </a:rPr>
              <a:t>التخزين</a:t>
            </a:r>
            <a:endParaRPr lang="en-US" sz="2400" dirty="0">
              <a:cs typeface="+mj-cs"/>
            </a:endParaRPr>
          </a:p>
          <a:p>
            <a:pPr algn="just" rtl="1"/>
            <a:r>
              <a:rPr lang="ar-SA" sz="2400" dirty="0" smtClean="0">
                <a:cs typeface="+mj-cs"/>
              </a:rPr>
              <a:t>وقد </a:t>
            </a:r>
            <a:r>
              <a:rPr lang="ar-SA" sz="2400" dirty="0">
                <a:cs typeface="+mj-cs"/>
              </a:rPr>
              <a:t>حافظت الدرنات على جودتها من حيث محتواها من المادة الجافة لمدة سبعة أسابيع من التخزين على درجة حرارة 4◦م ، </a:t>
            </a:r>
            <a:endParaRPr lang="ar-IQ" sz="2400" dirty="0" smtClean="0">
              <a:cs typeface="+mj-cs"/>
            </a:endParaRPr>
          </a:p>
          <a:p>
            <a:pPr algn="just" rtl="1"/>
            <a:r>
              <a:rPr lang="ar-SA" sz="2400" dirty="0" smtClean="0">
                <a:cs typeface="+mj-cs"/>
              </a:rPr>
              <a:t>وأعقب </a:t>
            </a:r>
            <a:r>
              <a:rPr lang="ar-SA" sz="2400" dirty="0">
                <a:cs typeface="+mj-cs"/>
              </a:rPr>
              <a:t>ذلك انخفاض في محتوى الدرنات من المادة الجافة قدر في الصنفين </a:t>
            </a:r>
            <a:r>
              <a:rPr lang="en-US" sz="2400" dirty="0">
                <a:cs typeface="+mj-cs"/>
              </a:rPr>
              <a:t>Kharkov</a:t>
            </a:r>
            <a:r>
              <a:rPr lang="ar-IQ" sz="2400" dirty="0">
                <a:cs typeface="+mj-cs"/>
              </a:rPr>
              <a:t> </a:t>
            </a:r>
            <a:r>
              <a:rPr lang="ar-IQ" sz="2400" dirty="0" smtClean="0">
                <a:cs typeface="+mj-cs"/>
              </a:rPr>
              <a:t>و </a:t>
            </a:r>
            <a:r>
              <a:rPr lang="en-US" sz="2400" dirty="0" smtClean="0"/>
              <a:t> Rennes</a:t>
            </a:r>
            <a:r>
              <a:rPr lang="ar-IQ" sz="2400" dirty="0" smtClean="0">
                <a:cs typeface="+mj-cs"/>
              </a:rPr>
              <a:t> </a:t>
            </a:r>
            <a:r>
              <a:rPr lang="en-US" sz="2400" dirty="0" smtClean="0">
                <a:cs typeface="+mj-cs"/>
              </a:rPr>
              <a:t>Violet de</a:t>
            </a:r>
            <a:r>
              <a:rPr lang="ar-IQ" sz="2400" dirty="0" smtClean="0">
                <a:cs typeface="+mj-cs"/>
              </a:rPr>
              <a:t> بنسبة </a:t>
            </a:r>
            <a:r>
              <a:rPr lang="ar-IQ" sz="2400" dirty="0">
                <a:cs typeface="+mj-cs"/>
              </a:rPr>
              <a:t>0.19% و 0.26% اسبوعيا على اساس الوزن الطازج لكل منهما على التوالي ، </a:t>
            </a:r>
            <a:endParaRPr lang="ar-IQ" sz="2400" dirty="0" smtClean="0">
              <a:cs typeface="+mj-cs"/>
            </a:endParaRPr>
          </a:p>
          <a:p>
            <a:pPr algn="just" rtl="1"/>
            <a:r>
              <a:rPr lang="ar-IQ" sz="2400" dirty="0" smtClean="0">
                <a:cs typeface="+mj-cs"/>
              </a:rPr>
              <a:t>وفقدت </a:t>
            </a:r>
            <a:r>
              <a:rPr lang="ar-IQ" sz="2400" dirty="0">
                <a:cs typeface="+mj-cs"/>
              </a:rPr>
              <a:t>درنات الصنفين بين الأسبوعين السابع والثالث عشر من بداية التخزين على التوالي 16.7% و 19.1% </a:t>
            </a:r>
            <a:r>
              <a:rPr lang="ar-IQ" sz="2400" dirty="0" smtClean="0">
                <a:cs typeface="+mj-cs"/>
              </a:rPr>
              <a:t> من </a:t>
            </a:r>
            <a:r>
              <a:rPr lang="ar-IQ" sz="2400" dirty="0">
                <a:cs typeface="+mj-cs"/>
              </a:rPr>
              <a:t>محتواها الابتدائي من المواد الكربوهيدراتية. </a:t>
            </a:r>
            <a:endParaRPr lang="en-US" sz="2400" dirty="0">
              <a:cs typeface="+mj-cs"/>
            </a:endParaRPr>
          </a:p>
          <a:p>
            <a:pPr algn="just" rtl="1"/>
            <a:r>
              <a:rPr lang="ar-SA" sz="2400" dirty="0">
                <a:cs typeface="+mj-cs"/>
              </a:rPr>
              <a:t> يمكن خزن الدرنات في التربة بدون قلع المحصول لفترة طويلة إذ تبقى الدرنات جيدة ويشترط قطع ماء الري عن التربة للمحافظة على الدرنات من </a:t>
            </a:r>
            <a:r>
              <a:rPr lang="ar-SA" sz="2400" dirty="0" smtClean="0">
                <a:cs typeface="+mj-cs"/>
              </a:rPr>
              <a:t>التلف</a:t>
            </a:r>
            <a:endParaRPr lang="ar-IQ" sz="2400" dirty="0" smtClean="0">
              <a:cs typeface="+mj-cs"/>
            </a:endParaRPr>
          </a:p>
          <a:p>
            <a:pPr algn="just" rtl="1"/>
            <a:endParaRPr lang="ar-IQ" sz="2400" dirty="0" smtClean="0">
              <a:cs typeface="+mj-cs"/>
            </a:endParaRPr>
          </a:p>
          <a:p>
            <a:pPr algn="just" rtl="1">
              <a:buFont typeface="Wingdings"/>
              <a:buChar char="§"/>
            </a:pPr>
            <a:r>
              <a:rPr lang="ar-IQ" sz="2400" b="1" dirty="0" smtClean="0">
                <a:cs typeface="+mj-cs"/>
              </a:rPr>
              <a:t>الامراض </a:t>
            </a:r>
            <a:r>
              <a:rPr lang="ar-IQ" sz="2400" b="1" dirty="0">
                <a:cs typeface="+mj-cs"/>
              </a:rPr>
              <a:t>و الحشرات</a:t>
            </a:r>
            <a:endParaRPr lang="en-US" sz="2400" dirty="0">
              <a:cs typeface="+mj-cs"/>
            </a:endParaRPr>
          </a:p>
          <a:p>
            <a:pPr algn="just" rtl="1"/>
            <a:r>
              <a:rPr lang="ar-IQ" sz="2400" dirty="0">
                <a:cs typeface="+mj-cs"/>
              </a:rPr>
              <a:t>  تصاب الطرطوفة بمرض تعفن الجذور وحشرة حفار الدرنات</a:t>
            </a:r>
            <a:r>
              <a:rPr lang="ar-IQ" sz="2400" dirty="0" smtClean="0">
                <a:cs typeface="+mj-cs"/>
              </a:rPr>
              <a:t>.</a:t>
            </a:r>
          </a:p>
          <a:p>
            <a:pPr marL="0" indent="0" algn="just" rtl="1">
              <a:buNone/>
            </a:pPr>
            <a:r>
              <a:rPr lang="ar-IQ" sz="2400" dirty="0" smtClean="0">
                <a:cs typeface="+mj-cs"/>
              </a:rPr>
              <a:t>**************************************************</a:t>
            </a:r>
            <a:endParaRPr lang="en-US" sz="20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24099289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ar-IQ" sz="2800" b="1" dirty="0">
                <a:solidFill>
                  <a:schemeClr val="accent2">
                    <a:lumMod val="75000"/>
                  </a:schemeClr>
                </a:solidFill>
                <a:cs typeface="+mj-cs"/>
              </a:rPr>
              <a:t>في محاضرة اليوم </a:t>
            </a:r>
            <a:r>
              <a:rPr lang="ar-IQ" sz="2800" b="1" dirty="0" smtClean="0">
                <a:solidFill>
                  <a:schemeClr val="accent2">
                    <a:lumMod val="75000"/>
                  </a:schemeClr>
                </a:solidFill>
                <a:cs typeface="+mj-cs"/>
              </a:rPr>
              <a:t>تكلمناعن :</a:t>
            </a:r>
          </a:p>
          <a:p>
            <a:pPr lvl="0" algn="just" rtl="1">
              <a:lnSpc>
                <a:spcPct val="150000"/>
              </a:lnSpc>
              <a:spcBef>
                <a:spcPts val="0"/>
              </a:spcBef>
              <a:buClr>
                <a:srgbClr val="FF3399"/>
              </a:buClr>
            </a:pPr>
            <a:r>
              <a:rPr lang="ar-IQ" sz="2400" dirty="0">
                <a:solidFill>
                  <a:prstClr val="black"/>
                </a:solidFill>
                <a:cs typeface="Times New Roman"/>
              </a:rPr>
              <a:t>العائلة المركبة</a:t>
            </a:r>
            <a:endParaRPr lang="en-US" sz="2400" dirty="0">
              <a:solidFill>
                <a:prstClr val="black"/>
              </a:solidFill>
            </a:endParaRPr>
          </a:p>
          <a:p>
            <a:pPr lvl="0" algn="just" rtl="1">
              <a:lnSpc>
                <a:spcPct val="150000"/>
              </a:lnSpc>
              <a:spcBef>
                <a:spcPts val="0"/>
              </a:spcBef>
              <a:buClr>
                <a:srgbClr val="FF3399"/>
              </a:buClr>
            </a:pPr>
            <a:r>
              <a:rPr lang="ar-IQ" sz="2400" dirty="0">
                <a:solidFill>
                  <a:prstClr val="black"/>
                </a:solidFill>
                <a:cs typeface="Times New Roman"/>
              </a:rPr>
              <a:t>الخس </a:t>
            </a:r>
            <a:r>
              <a:rPr lang="en-US" sz="2400" dirty="0">
                <a:solidFill>
                  <a:prstClr val="black"/>
                </a:solidFill>
                <a:latin typeface="Times New Roman" panose="02020603050405020304" pitchFamily="18" charset="0"/>
                <a:cs typeface="Times New Roman" panose="02020603050405020304" pitchFamily="18" charset="0"/>
              </a:rPr>
              <a:t>Lettuce</a:t>
            </a:r>
          </a:p>
          <a:p>
            <a:pPr lvl="0" algn="just" rtl="1">
              <a:lnSpc>
                <a:spcPct val="150000"/>
              </a:lnSpc>
              <a:spcBef>
                <a:spcPts val="0"/>
              </a:spcBef>
              <a:buClr>
                <a:srgbClr val="FF3399"/>
              </a:buClr>
            </a:pPr>
            <a:r>
              <a:rPr lang="ar-IQ" sz="2400" dirty="0">
                <a:solidFill>
                  <a:prstClr val="black"/>
                </a:solidFill>
                <a:cs typeface="Times New Roman"/>
              </a:rPr>
              <a:t>الطرطوفة(الالماسة)</a:t>
            </a:r>
          </a:p>
          <a:p>
            <a:pPr marL="0" lvl="0" indent="0" algn="just" rtl="1">
              <a:lnSpc>
                <a:spcPct val="150000"/>
              </a:lnSpc>
              <a:spcBef>
                <a:spcPts val="0"/>
              </a:spcBef>
              <a:buClr>
                <a:srgbClr val="FF3399"/>
              </a:buClr>
              <a:buNone/>
            </a:pPr>
            <a:endParaRPr lang="en-US" sz="2400" dirty="0">
              <a:solidFill>
                <a:prstClr val="black"/>
              </a:solidFill>
              <a:latin typeface="Times New Roman"/>
              <a:ea typeface="Times New Roman"/>
            </a:endParaRPr>
          </a:p>
          <a:p>
            <a:pPr marL="0" lvl="0" indent="0" algn="just" rtl="1">
              <a:lnSpc>
                <a:spcPct val="150000"/>
              </a:lnSpc>
              <a:spcBef>
                <a:spcPts val="0"/>
              </a:spcBef>
              <a:buClr>
                <a:srgbClr val="FF3399"/>
              </a:buClr>
              <a:buNone/>
            </a:pPr>
            <a:endParaRPr lang="ar-IQ" sz="2400" b="1" dirty="0">
              <a:solidFill>
                <a:srgbClr val="C0504D">
                  <a:lumMod val="75000"/>
                </a:srgbClr>
              </a:solidFill>
              <a:latin typeface="Times New Roman"/>
              <a:ea typeface="Times New Roman"/>
              <a:cs typeface="Times New Roman"/>
            </a:endParaRPr>
          </a:p>
          <a:p>
            <a:pPr marL="0" lvl="0" indent="0" algn="just" rtl="1">
              <a:lnSpc>
                <a:spcPct val="150000"/>
              </a:lnSpc>
              <a:spcBef>
                <a:spcPts val="0"/>
              </a:spcBef>
              <a:buClr>
                <a:srgbClr val="FF3399"/>
              </a:buClr>
              <a:buNone/>
            </a:pPr>
            <a:endParaRPr lang="ar-IQ" sz="2400" dirty="0" smtClean="0">
              <a:solidFill>
                <a:prstClr val="black"/>
              </a:solidFill>
              <a:cs typeface="Times New Roman"/>
            </a:endParaRPr>
          </a:p>
        </p:txBody>
      </p:sp>
    </p:spTree>
    <p:extLst>
      <p:ext uri="{BB962C8B-B14F-4D97-AF65-F5344CB8AC3E}">
        <p14:creationId xmlns:p14="http://schemas.microsoft.com/office/powerpoint/2010/main" val="1353909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sz="7300" b="1" dirty="0" smtClean="0"/>
              <a:t>شكراً لاصغائكم</a:t>
            </a:r>
            <a:endParaRPr lang="en-US" sz="7300" b="1" dirty="0"/>
          </a:p>
        </p:txBody>
      </p:sp>
    </p:spTree>
    <p:extLst>
      <p:ext uri="{BB962C8B-B14F-4D97-AF65-F5344CB8AC3E}">
        <p14:creationId xmlns:p14="http://schemas.microsoft.com/office/powerpoint/2010/main" val="4020484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457200" y="228600"/>
            <a:ext cx="8229600" cy="6400800"/>
          </a:xfrm>
        </p:spPr>
        <p:txBody>
          <a:bodyPr>
            <a:normAutofit/>
          </a:bodyPr>
          <a:lstStyle/>
          <a:p>
            <a:pPr lvl="0" algn="just" rtl="1">
              <a:lnSpc>
                <a:spcPct val="115000"/>
              </a:lnSpc>
              <a:spcBef>
                <a:spcPts val="0"/>
              </a:spcBef>
              <a:buFont typeface="Wingdings" panose="05000000000000000000" pitchFamily="2" charset="2"/>
              <a:buChar char="Ø"/>
            </a:pPr>
            <a:r>
              <a:rPr lang="ar-IQ" sz="2800" b="1" dirty="0">
                <a:solidFill>
                  <a:srgbClr val="C00000"/>
                </a:solidFill>
                <a:latin typeface="Times New Roman" panose="02020603050405020304" pitchFamily="18" charset="0"/>
                <a:ea typeface="Times New Roman"/>
                <a:cs typeface="+mj-cs"/>
              </a:rPr>
              <a:t>الظروف الجوية</a:t>
            </a:r>
            <a:endParaRPr lang="en-US" sz="2800" dirty="0">
              <a:solidFill>
                <a:srgbClr val="C00000"/>
              </a:solidFill>
              <a:latin typeface="Times New Roman" panose="02020603050405020304" pitchFamily="18" charset="0"/>
              <a:ea typeface="Times New Roman"/>
              <a:cs typeface="+mj-cs"/>
            </a:endParaRPr>
          </a:p>
          <a:p>
            <a:pPr algn="just" rtl="1"/>
            <a:r>
              <a:rPr lang="ar-SA" sz="2800" dirty="0">
                <a:cs typeface="+mj-cs"/>
              </a:rPr>
              <a:t>ينمو الخس جيدا في المناطق ذات الجو البارد ويتأثر بارتفاع درجة الحرارة لذلك يزرع كمحصول شتوي في </a:t>
            </a:r>
            <a:r>
              <a:rPr lang="ar-SA" sz="2800" dirty="0" smtClean="0">
                <a:cs typeface="+mj-cs"/>
              </a:rPr>
              <a:t>العراق،</a:t>
            </a:r>
            <a:endParaRPr lang="ar-IQ" sz="2800" dirty="0" smtClean="0">
              <a:cs typeface="+mj-cs"/>
            </a:endParaRPr>
          </a:p>
          <a:p>
            <a:pPr algn="just" rtl="1"/>
            <a:r>
              <a:rPr lang="ar-SA" sz="2800" dirty="0" smtClean="0">
                <a:cs typeface="+mj-cs"/>
              </a:rPr>
              <a:t>ينمو </a:t>
            </a:r>
            <a:r>
              <a:rPr lang="ar-SA" sz="2800" dirty="0">
                <a:cs typeface="+mj-cs"/>
              </a:rPr>
              <a:t>بشكل جيد عندما يكون المعدل الشهري لدرجات الحرارة 12,5 – 15,5 م</a:t>
            </a:r>
            <a:r>
              <a:rPr lang="en-US" sz="2800" dirty="0">
                <a:cs typeface="+mj-cs"/>
                <a:sym typeface="Symbol"/>
              </a:rPr>
              <a:t></a:t>
            </a:r>
            <a:r>
              <a:rPr lang="ar-SA" sz="2800" dirty="0">
                <a:cs typeface="+mj-cs"/>
              </a:rPr>
              <a:t> </a:t>
            </a:r>
            <a:endParaRPr lang="ar-IQ" sz="2800" dirty="0" smtClean="0">
              <a:cs typeface="+mj-cs"/>
            </a:endParaRPr>
          </a:p>
          <a:p>
            <a:pPr algn="just" rtl="1"/>
            <a:r>
              <a:rPr lang="ar-SA" sz="2800" dirty="0" smtClean="0">
                <a:cs typeface="+mj-cs"/>
              </a:rPr>
              <a:t>ويتأثر </a:t>
            </a:r>
            <a:r>
              <a:rPr lang="ar-SA" sz="2800" dirty="0">
                <a:cs typeface="+mj-cs"/>
              </a:rPr>
              <a:t>اذا ارتفعت درجة الحرارة 21– 27م</a:t>
            </a:r>
            <a:r>
              <a:rPr lang="en-US" sz="2800" dirty="0">
                <a:cs typeface="+mj-cs"/>
                <a:sym typeface="Symbol"/>
              </a:rPr>
              <a:t></a:t>
            </a:r>
            <a:r>
              <a:rPr lang="ar-SA" sz="2800" dirty="0">
                <a:cs typeface="+mj-cs"/>
              </a:rPr>
              <a:t> بالمعدل الشهري، </a:t>
            </a:r>
            <a:endParaRPr lang="ar-IQ" sz="2800" dirty="0" smtClean="0">
              <a:cs typeface="+mj-cs"/>
            </a:endParaRPr>
          </a:p>
          <a:p>
            <a:pPr algn="just" rtl="1"/>
            <a:r>
              <a:rPr lang="ar-SA" sz="2800" dirty="0" smtClean="0">
                <a:cs typeface="+mj-cs"/>
              </a:rPr>
              <a:t>إذ </a:t>
            </a:r>
            <a:r>
              <a:rPr lang="ar-SA" sz="2800" dirty="0">
                <a:cs typeface="+mj-cs"/>
              </a:rPr>
              <a:t>يقلل ذلك من فرصة تكوين الرؤوس، </a:t>
            </a:r>
            <a:endParaRPr lang="ar-IQ" sz="2800" dirty="0" smtClean="0">
              <a:cs typeface="+mj-cs"/>
            </a:endParaRPr>
          </a:p>
          <a:p>
            <a:pPr algn="just" rtl="1"/>
            <a:r>
              <a:rPr lang="ar-SA" sz="2800" dirty="0" smtClean="0">
                <a:cs typeface="+mj-cs"/>
              </a:rPr>
              <a:t>وتدفع </a:t>
            </a:r>
            <a:r>
              <a:rPr lang="ar-SA" sz="2800" dirty="0">
                <a:cs typeface="+mj-cs"/>
              </a:rPr>
              <a:t>النباتات للازهار، وتكوين الشماريخ الزهرية، </a:t>
            </a:r>
            <a:endParaRPr lang="ar-IQ" sz="2800" dirty="0" smtClean="0">
              <a:cs typeface="+mj-cs"/>
            </a:endParaRPr>
          </a:p>
          <a:p>
            <a:pPr algn="just" rtl="1"/>
            <a:r>
              <a:rPr lang="ar-SA" sz="2800" dirty="0" smtClean="0">
                <a:cs typeface="+mj-cs"/>
              </a:rPr>
              <a:t>وظهور </a:t>
            </a:r>
            <a:r>
              <a:rPr lang="ar-SA" sz="2800" dirty="0">
                <a:cs typeface="+mj-cs"/>
              </a:rPr>
              <a:t>الطعم المر في الاوراق، </a:t>
            </a:r>
            <a:endParaRPr lang="ar-IQ" sz="2800" dirty="0" smtClean="0">
              <a:cs typeface="+mj-cs"/>
            </a:endParaRPr>
          </a:p>
          <a:p>
            <a:pPr algn="just" rtl="1"/>
            <a:r>
              <a:rPr lang="ar-SA" sz="2800" dirty="0" smtClean="0">
                <a:cs typeface="+mj-cs"/>
              </a:rPr>
              <a:t>وتلون </a:t>
            </a:r>
            <a:r>
              <a:rPr lang="ar-SA" sz="2800" dirty="0">
                <a:cs typeface="+mj-cs"/>
              </a:rPr>
              <a:t>العروق الوسطية لها بلون بني، </a:t>
            </a:r>
            <a:endParaRPr lang="ar-IQ" sz="2800" dirty="0" smtClean="0">
              <a:cs typeface="+mj-cs"/>
            </a:endParaRPr>
          </a:p>
          <a:p>
            <a:pPr algn="just" rtl="1"/>
            <a:r>
              <a:rPr lang="ar-SA" sz="2800" dirty="0" smtClean="0">
                <a:cs typeface="+mj-cs"/>
              </a:rPr>
              <a:t>واحتراق </a:t>
            </a:r>
            <a:r>
              <a:rPr lang="ar-SA" sz="2800" dirty="0">
                <a:cs typeface="+mj-cs"/>
              </a:rPr>
              <a:t>حوافها خاصة مع إنخفاض الرطوبة.</a:t>
            </a:r>
            <a:endParaRPr lang="en-US" sz="2800" dirty="0">
              <a:cs typeface="+mj-cs"/>
            </a:endParaRP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7243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457200" y="228600"/>
            <a:ext cx="8229600" cy="6400800"/>
          </a:xfrm>
        </p:spPr>
        <p:txBody>
          <a:bodyPr>
            <a:normAutofit/>
          </a:bodyPr>
          <a:lstStyle/>
          <a:p>
            <a:pPr lvl="0" algn="just" rtl="1">
              <a:lnSpc>
                <a:spcPct val="115000"/>
              </a:lnSpc>
              <a:spcBef>
                <a:spcPts val="0"/>
              </a:spcBef>
              <a:buFont typeface="Wingdings" panose="05000000000000000000" pitchFamily="2" charset="2"/>
              <a:buChar char="Ø"/>
            </a:pPr>
            <a:r>
              <a:rPr lang="ar-IQ" sz="2800" b="1" dirty="0">
                <a:solidFill>
                  <a:srgbClr val="C00000"/>
                </a:solidFill>
                <a:latin typeface="Times New Roman" panose="02020603050405020304" pitchFamily="18" charset="0"/>
                <a:ea typeface="Times New Roman"/>
                <a:cs typeface="+mj-cs"/>
              </a:rPr>
              <a:t>الظروف الجوية</a:t>
            </a:r>
            <a:endParaRPr lang="en-US" sz="2800" dirty="0">
              <a:solidFill>
                <a:srgbClr val="C00000"/>
              </a:solidFill>
              <a:latin typeface="Times New Roman" panose="02020603050405020304" pitchFamily="18" charset="0"/>
              <a:ea typeface="Times New Roman"/>
              <a:cs typeface="+mj-cs"/>
            </a:endParaRPr>
          </a:p>
          <a:p>
            <a:pPr algn="just" rtl="1">
              <a:lnSpc>
                <a:spcPct val="150000"/>
              </a:lnSpc>
            </a:pPr>
            <a:r>
              <a:rPr lang="ar-SA" sz="2800" dirty="0" smtClean="0">
                <a:cs typeface="+mj-cs"/>
              </a:rPr>
              <a:t>فترة </a:t>
            </a:r>
            <a:r>
              <a:rPr lang="ar-SA" sz="2800" dirty="0">
                <a:cs typeface="+mj-cs"/>
              </a:rPr>
              <a:t>النمو في الخس 70 – 100 يوما″ من الزراعة حتى الحصاد تعتمد على الظروف الجوية السائدة خلال الفصل ومواعيد الزراعة</a:t>
            </a:r>
            <a:r>
              <a:rPr lang="ar-SA" sz="2800" dirty="0" smtClean="0">
                <a:cs typeface="+mj-cs"/>
              </a:rPr>
              <a:t>،</a:t>
            </a:r>
            <a:endParaRPr lang="ar-IQ" sz="2800" dirty="0" smtClean="0">
              <a:cs typeface="+mj-cs"/>
            </a:endParaRPr>
          </a:p>
          <a:p>
            <a:pPr algn="just" rtl="1">
              <a:lnSpc>
                <a:spcPct val="150000"/>
              </a:lnSpc>
            </a:pPr>
            <a:r>
              <a:rPr lang="ar-SA" sz="2800" dirty="0" smtClean="0">
                <a:cs typeface="+mj-cs"/>
              </a:rPr>
              <a:t> </a:t>
            </a:r>
            <a:r>
              <a:rPr lang="ar-SA" sz="2800" dirty="0">
                <a:cs typeface="+mj-cs"/>
              </a:rPr>
              <a:t>إذ ان التبكير في </a:t>
            </a:r>
            <a:r>
              <a:rPr lang="ar-SA" sz="2800" dirty="0" smtClean="0">
                <a:cs typeface="+mj-cs"/>
              </a:rPr>
              <a:t>زراع</a:t>
            </a:r>
            <a:r>
              <a:rPr lang="ar-IQ" sz="2800" dirty="0" smtClean="0">
                <a:cs typeface="+mj-cs"/>
              </a:rPr>
              <a:t>ت</a:t>
            </a:r>
            <a:r>
              <a:rPr lang="ar-SA" sz="2800" dirty="0" smtClean="0">
                <a:cs typeface="+mj-cs"/>
              </a:rPr>
              <a:t>ة تحت </a:t>
            </a:r>
            <a:r>
              <a:rPr lang="ar-SA" sz="2800" dirty="0">
                <a:cs typeface="+mj-cs"/>
              </a:rPr>
              <a:t>الظروف العراقية مع الري والتسميد الجيدين يعد من العوامل الاساسية لنجاح المحصول، وذلك لحصول النبات على المعدل الملائم لنموه، وبالتالي تكوين رؤوس ومجموع خضري </a:t>
            </a:r>
            <a:r>
              <a:rPr lang="ar-SA" sz="2800" dirty="0" smtClean="0">
                <a:cs typeface="+mj-cs"/>
              </a:rPr>
              <a:t>قويين،</a:t>
            </a:r>
            <a:endParaRPr lang="ar-IQ" sz="2800" dirty="0" smtClean="0">
              <a:cs typeface="+mj-cs"/>
            </a:endParaRPr>
          </a:p>
          <a:p>
            <a:pPr algn="just" rtl="1">
              <a:lnSpc>
                <a:spcPct val="150000"/>
              </a:lnSpc>
            </a:pPr>
            <a:r>
              <a:rPr lang="ar-SA" sz="2800" dirty="0" smtClean="0">
                <a:cs typeface="+mj-cs"/>
              </a:rPr>
              <a:t> </a:t>
            </a:r>
            <a:r>
              <a:rPr lang="ar-SA" sz="2800" dirty="0">
                <a:cs typeface="+mj-cs"/>
              </a:rPr>
              <a:t>ويكون محصولا″ جيدا″ قبل ان ترتفع درجة الحرارة في اوائل الربيع.</a:t>
            </a:r>
            <a:endParaRPr lang="en-US" sz="2800" dirty="0">
              <a:cs typeface="+mj-cs"/>
            </a:endParaRP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0025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457200" y="228600"/>
            <a:ext cx="8229600" cy="6400800"/>
          </a:xfrm>
        </p:spPr>
        <p:txBody>
          <a:bodyPr>
            <a:normAutofit/>
          </a:bodyPr>
          <a:lstStyle/>
          <a:p>
            <a:pPr lvl="0" algn="just" rtl="1">
              <a:lnSpc>
                <a:spcPct val="115000"/>
              </a:lnSpc>
              <a:spcBef>
                <a:spcPts val="0"/>
              </a:spcBef>
              <a:buFont typeface="Wingdings" panose="05000000000000000000" pitchFamily="2" charset="2"/>
              <a:buChar char="Ø"/>
            </a:pPr>
            <a:r>
              <a:rPr lang="ar-IQ" sz="2800" b="1" dirty="0">
                <a:solidFill>
                  <a:srgbClr val="C00000"/>
                </a:solidFill>
                <a:latin typeface="Times New Roman" panose="02020603050405020304" pitchFamily="18" charset="0"/>
                <a:ea typeface="Times New Roman"/>
                <a:cs typeface="+mj-cs"/>
              </a:rPr>
              <a:t>الظروف الجوية</a:t>
            </a:r>
            <a:endParaRPr lang="en-US" sz="2800" dirty="0">
              <a:solidFill>
                <a:srgbClr val="C00000"/>
              </a:solidFill>
              <a:latin typeface="Times New Roman" panose="02020603050405020304" pitchFamily="18" charset="0"/>
              <a:ea typeface="Times New Roman"/>
              <a:cs typeface="+mj-cs"/>
            </a:endParaRPr>
          </a:p>
          <a:p>
            <a:pPr algn="just" rtl="1">
              <a:lnSpc>
                <a:spcPct val="150000"/>
              </a:lnSpc>
            </a:pPr>
            <a:r>
              <a:rPr lang="ar-SA" sz="2800" dirty="0" smtClean="0">
                <a:cs typeface="+mj-cs"/>
              </a:rPr>
              <a:t>من </a:t>
            </a:r>
            <a:r>
              <a:rPr lang="ar-SA" sz="2800" dirty="0">
                <a:cs typeface="+mj-cs"/>
              </a:rPr>
              <a:t>العوامل الاساسية التي تساعد على الازهار في الخس درجة الحرارة والفترة الضوئية</a:t>
            </a:r>
            <a:r>
              <a:rPr lang="ar-SA" sz="2800" dirty="0" smtClean="0">
                <a:cs typeface="+mj-cs"/>
              </a:rPr>
              <a:t>,</a:t>
            </a:r>
            <a:endParaRPr lang="ar-IQ" sz="2800" dirty="0" smtClean="0">
              <a:cs typeface="+mj-cs"/>
            </a:endParaRPr>
          </a:p>
          <a:p>
            <a:pPr algn="just" rtl="1">
              <a:lnSpc>
                <a:spcPct val="150000"/>
              </a:lnSpc>
            </a:pPr>
            <a:r>
              <a:rPr lang="ar-SA" sz="2800" dirty="0" smtClean="0">
                <a:cs typeface="+mj-cs"/>
              </a:rPr>
              <a:t> </a:t>
            </a:r>
            <a:r>
              <a:rPr lang="ar-SA" sz="2800" dirty="0">
                <a:cs typeface="+mj-cs"/>
              </a:rPr>
              <a:t>ويؤدي ارتفاع درجة الحرارة ليلا" الى  21م</a:t>
            </a:r>
            <a:r>
              <a:rPr lang="en-US" sz="2800" dirty="0">
                <a:cs typeface="+mj-cs"/>
                <a:sym typeface="Symbol"/>
              </a:rPr>
              <a:t></a:t>
            </a:r>
            <a:r>
              <a:rPr lang="en-US" sz="2800" dirty="0">
                <a:cs typeface="+mj-cs"/>
              </a:rPr>
              <a:t> </a:t>
            </a:r>
            <a:r>
              <a:rPr lang="ar-SA" sz="2800" dirty="0">
                <a:cs typeface="+mj-cs"/>
              </a:rPr>
              <a:t> الى الاسراع  في التزهير على الرغم من ان طول النهار  9 او 16 ساعة, </a:t>
            </a:r>
            <a:endParaRPr lang="ar-IQ" sz="2800" dirty="0" smtClean="0">
              <a:cs typeface="+mj-cs"/>
            </a:endParaRPr>
          </a:p>
          <a:p>
            <a:pPr algn="just" rtl="1">
              <a:lnSpc>
                <a:spcPct val="150000"/>
              </a:lnSpc>
            </a:pPr>
            <a:r>
              <a:rPr lang="ar-SA" sz="2800" dirty="0" smtClean="0">
                <a:cs typeface="+mj-cs"/>
              </a:rPr>
              <a:t>اما </a:t>
            </a:r>
            <a:r>
              <a:rPr lang="ar-SA" sz="2800" dirty="0">
                <a:cs typeface="+mj-cs"/>
              </a:rPr>
              <a:t>الرؤوس فقد تبقى صالحة للتسويق عندما كان طول النهار 9 او 16 ساعة، </a:t>
            </a:r>
            <a:endParaRPr lang="ar-IQ" sz="2800" dirty="0" smtClean="0">
              <a:cs typeface="+mj-cs"/>
            </a:endParaRPr>
          </a:p>
          <a:p>
            <a:pPr algn="just" rtl="1">
              <a:lnSpc>
                <a:spcPct val="150000"/>
              </a:lnSpc>
            </a:pPr>
            <a:r>
              <a:rPr lang="ar-SA" sz="2800" dirty="0" smtClean="0">
                <a:cs typeface="+mj-cs"/>
              </a:rPr>
              <a:t>ويجب </a:t>
            </a:r>
            <a:r>
              <a:rPr lang="ar-SA" sz="2800" dirty="0">
                <a:cs typeface="+mj-cs"/>
              </a:rPr>
              <a:t>الاشارة هنا الى ان الحرارة المنخفضة ليلا″ مهمة لجودة النباتات</a:t>
            </a:r>
            <a:r>
              <a:rPr lang="ar-SA" sz="2800" dirty="0" smtClean="0">
                <a:cs typeface="+mj-cs"/>
              </a:rPr>
              <a:t>.</a:t>
            </a:r>
            <a:r>
              <a:rPr lang="ar-IQ" sz="2800" dirty="0" smtClean="0">
                <a:cs typeface="+mj-cs"/>
              </a:rPr>
              <a:t>............................ يتبع</a:t>
            </a:r>
            <a:endParaRPr lang="en-US" sz="2800" dirty="0">
              <a:cs typeface="+mj-cs"/>
            </a:endParaRP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7247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Autofit/>
          </a:bodyPr>
          <a:lstStyle/>
          <a:p>
            <a:pPr lvl="0" algn="r" rtl="1">
              <a:spcBef>
                <a:spcPts val="0"/>
              </a:spcBef>
              <a:buFont typeface="Wingdings" panose="05000000000000000000" pitchFamily="2" charset="2"/>
              <a:buChar char="Ø"/>
            </a:pPr>
            <a:r>
              <a:rPr lang="ar-SA" sz="2800" b="1" dirty="0">
                <a:solidFill>
                  <a:srgbClr val="C00000"/>
                </a:solidFill>
                <a:latin typeface="Times New Roman"/>
                <a:ea typeface="Times New Roman"/>
                <a:cs typeface="+mj-cs"/>
              </a:rPr>
              <a:t>التربة المناسبة   </a:t>
            </a:r>
            <a:endParaRPr lang="en-US" sz="2800" dirty="0">
              <a:solidFill>
                <a:srgbClr val="C00000"/>
              </a:solidFill>
              <a:latin typeface="Times New Roman"/>
              <a:ea typeface="Times New Roman"/>
              <a:cs typeface="+mj-cs"/>
            </a:endParaRPr>
          </a:p>
          <a:p>
            <a:pPr marR="0" algn="just" rtl="1">
              <a:lnSpc>
                <a:spcPct val="150000"/>
              </a:lnSpc>
              <a:spcBef>
                <a:spcPts val="0"/>
              </a:spcBef>
              <a:spcAft>
                <a:spcPts val="0"/>
              </a:spcAft>
            </a:pPr>
            <a:r>
              <a:rPr lang="ar-SA" sz="2400" dirty="0" smtClean="0">
                <a:cs typeface="+mj-cs"/>
              </a:rPr>
              <a:t>ينمو </a:t>
            </a:r>
            <a:r>
              <a:rPr lang="ar-SA" sz="2400" dirty="0">
                <a:cs typeface="+mj-cs"/>
              </a:rPr>
              <a:t>الخس في انواع مختلفة من الترب منها الترب الطينية المزيجية والرملية المزيجية او الترب العضوية </a:t>
            </a:r>
            <a:r>
              <a:rPr lang="en-US" sz="2400" dirty="0">
                <a:cs typeface="+mj-cs"/>
              </a:rPr>
              <a:t>Muck soil</a:t>
            </a:r>
            <a:r>
              <a:rPr lang="ar-SA" sz="2400" dirty="0">
                <a:cs typeface="+mj-cs"/>
              </a:rPr>
              <a:t> </a:t>
            </a:r>
            <a:endParaRPr lang="ar-IQ" sz="2400" dirty="0" smtClean="0">
              <a:cs typeface="+mj-cs"/>
            </a:endParaRPr>
          </a:p>
          <a:p>
            <a:pPr marR="0" algn="just" rtl="1">
              <a:lnSpc>
                <a:spcPct val="150000"/>
              </a:lnSpc>
              <a:spcBef>
                <a:spcPts val="0"/>
              </a:spcBef>
              <a:spcAft>
                <a:spcPts val="0"/>
              </a:spcAft>
            </a:pPr>
            <a:r>
              <a:rPr lang="ar-SA" sz="2400" dirty="0" smtClean="0">
                <a:cs typeface="+mj-cs"/>
              </a:rPr>
              <a:t>وينمو </a:t>
            </a:r>
            <a:r>
              <a:rPr lang="ar-SA" sz="2400" dirty="0">
                <a:cs typeface="+mj-cs"/>
              </a:rPr>
              <a:t>بصورة عامة في الترب الرملية المزيجية المزودة بكميات كبيرة من المواد العضوية ويكون الحاصل مبكرا″ في مثل هذه</a:t>
            </a:r>
            <a:r>
              <a:rPr lang="ar-SA" sz="2400" b="1" dirty="0">
                <a:cs typeface="+mj-cs"/>
              </a:rPr>
              <a:t> </a:t>
            </a:r>
            <a:r>
              <a:rPr lang="ar-SA" sz="2400" dirty="0">
                <a:cs typeface="+mj-cs"/>
              </a:rPr>
              <a:t>الترب</a:t>
            </a:r>
            <a:r>
              <a:rPr lang="ar-SA" sz="2400" dirty="0" smtClean="0">
                <a:cs typeface="+mj-cs"/>
              </a:rPr>
              <a:t>،</a:t>
            </a:r>
            <a:endParaRPr lang="ar-IQ" sz="2400" dirty="0" smtClean="0">
              <a:cs typeface="+mj-cs"/>
            </a:endParaRPr>
          </a:p>
          <a:p>
            <a:pPr marR="0" algn="just" rtl="1">
              <a:lnSpc>
                <a:spcPct val="150000"/>
              </a:lnSpc>
              <a:spcBef>
                <a:spcPts val="0"/>
              </a:spcBef>
              <a:spcAft>
                <a:spcPts val="0"/>
              </a:spcAft>
            </a:pPr>
            <a:r>
              <a:rPr lang="ar-IQ" sz="2400" dirty="0" smtClean="0">
                <a:cs typeface="+mj-cs"/>
              </a:rPr>
              <a:t>و</a:t>
            </a:r>
            <a:r>
              <a:rPr lang="ar-SA" sz="2400" dirty="0" smtClean="0">
                <a:cs typeface="+mj-cs"/>
              </a:rPr>
              <a:t>ينمو بدرجة </a:t>
            </a:r>
            <a:r>
              <a:rPr lang="en-US" sz="2400" dirty="0">
                <a:cs typeface="+mj-cs"/>
              </a:rPr>
              <a:t>pH</a:t>
            </a:r>
            <a:r>
              <a:rPr lang="ar-SA" sz="2400" dirty="0">
                <a:cs typeface="+mj-cs"/>
              </a:rPr>
              <a:t> </a:t>
            </a:r>
            <a:r>
              <a:rPr lang="ar-SA" sz="2400" dirty="0" smtClean="0">
                <a:cs typeface="+mj-cs"/>
              </a:rPr>
              <a:t>منخفضة</a:t>
            </a:r>
            <a:r>
              <a:rPr lang="ar-IQ" sz="2400" dirty="0" smtClean="0">
                <a:cs typeface="+mj-cs"/>
              </a:rPr>
              <a:t>،</a:t>
            </a:r>
            <a:r>
              <a:rPr lang="ar-SA" sz="2400" dirty="0" smtClean="0">
                <a:cs typeface="+mj-cs"/>
              </a:rPr>
              <a:t> </a:t>
            </a:r>
            <a:r>
              <a:rPr lang="ar-SA" sz="2400" dirty="0">
                <a:cs typeface="+mj-cs"/>
              </a:rPr>
              <a:t>إذ ان هناك علاقة بين </a:t>
            </a:r>
            <a:r>
              <a:rPr lang="en-US" sz="2400" dirty="0">
                <a:cs typeface="+mj-cs"/>
              </a:rPr>
              <a:t>pH</a:t>
            </a:r>
            <a:r>
              <a:rPr lang="ar-SA" sz="2400" dirty="0">
                <a:cs typeface="+mj-cs"/>
              </a:rPr>
              <a:t> التربة والحاصل, </a:t>
            </a:r>
            <a:endParaRPr lang="ar-IQ" sz="2400" dirty="0" smtClean="0">
              <a:cs typeface="+mj-cs"/>
            </a:endParaRPr>
          </a:p>
          <a:p>
            <a:pPr marR="0" algn="just" rtl="1">
              <a:lnSpc>
                <a:spcPct val="150000"/>
              </a:lnSpc>
              <a:spcBef>
                <a:spcPts val="0"/>
              </a:spcBef>
              <a:spcAft>
                <a:spcPts val="0"/>
              </a:spcAft>
            </a:pPr>
            <a:r>
              <a:rPr lang="ar-SA" sz="2400" dirty="0" smtClean="0">
                <a:cs typeface="+mj-cs"/>
              </a:rPr>
              <a:t>وقد </a:t>
            </a:r>
            <a:r>
              <a:rPr lang="ar-SA" sz="2400" dirty="0">
                <a:cs typeface="+mj-cs"/>
              </a:rPr>
              <a:t>لوحظ ان انخفاض درجة الحموضة 5 – 6,5 في الترب المزيجية يؤدي الى زيادة </a:t>
            </a:r>
            <a:r>
              <a:rPr lang="ar-SA" sz="2400" dirty="0" smtClean="0">
                <a:cs typeface="+mj-cs"/>
              </a:rPr>
              <a:t>الحاصل</a:t>
            </a:r>
            <a:endParaRPr lang="ar-IQ" sz="2400" dirty="0" smtClean="0">
              <a:cs typeface="+mj-cs"/>
            </a:endParaRPr>
          </a:p>
          <a:p>
            <a:pPr marR="0" algn="just" rtl="1">
              <a:lnSpc>
                <a:spcPct val="150000"/>
              </a:lnSpc>
              <a:spcBef>
                <a:spcPts val="0"/>
              </a:spcBef>
              <a:spcAft>
                <a:spcPts val="0"/>
              </a:spcAft>
            </a:pPr>
            <a:r>
              <a:rPr lang="ar-SA" sz="2400" dirty="0" smtClean="0">
                <a:cs typeface="+mj-cs"/>
              </a:rPr>
              <a:t> </a:t>
            </a:r>
            <a:r>
              <a:rPr lang="ar-SA" sz="2400" dirty="0">
                <a:cs typeface="+mj-cs"/>
              </a:rPr>
              <a:t>الا ان ارتفاعها للتعادل (7) يؤدي الى انخفاضه, </a:t>
            </a:r>
            <a:endParaRPr lang="ar-IQ" sz="2400" dirty="0" smtClean="0">
              <a:cs typeface="+mj-cs"/>
            </a:endParaRPr>
          </a:p>
          <a:p>
            <a:pPr marR="0" algn="just" rtl="1">
              <a:lnSpc>
                <a:spcPct val="150000"/>
              </a:lnSpc>
              <a:spcBef>
                <a:spcPts val="0"/>
              </a:spcBef>
              <a:spcAft>
                <a:spcPts val="0"/>
              </a:spcAft>
            </a:pPr>
            <a:r>
              <a:rPr lang="ar-SA" sz="2400" dirty="0" smtClean="0">
                <a:cs typeface="+mj-cs"/>
              </a:rPr>
              <a:t>لأنه </a:t>
            </a:r>
            <a:r>
              <a:rPr lang="ar-SA" sz="2400" dirty="0">
                <a:cs typeface="+mj-cs"/>
              </a:rPr>
              <a:t>عند زيادة الـ </a:t>
            </a:r>
            <a:r>
              <a:rPr lang="en-US" sz="2400" dirty="0">
                <a:cs typeface="+mj-cs"/>
              </a:rPr>
              <a:t>pH</a:t>
            </a:r>
            <a:r>
              <a:rPr lang="ar-SA" sz="2400" dirty="0">
                <a:cs typeface="+mj-cs"/>
              </a:rPr>
              <a:t> يضاف الـ </a:t>
            </a:r>
            <a:r>
              <a:rPr lang="en-US" sz="2400" dirty="0">
                <a:cs typeface="+mj-cs"/>
              </a:rPr>
              <a:t>Lime</a:t>
            </a:r>
            <a:r>
              <a:rPr lang="ar-SA" sz="2400" dirty="0">
                <a:cs typeface="+mj-cs"/>
              </a:rPr>
              <a:t> مما يؤدي الى قلة الـ  </a:t>
            </a:r>
            <a:r>
              <a:rPr lang="en-US" sz="2400" dirty="0">
                <a:cs typeface="+mj-cs"/>
              </a:rPr>
              <a:t>Fe</a:t>
            </a:r>
            <a:r>
              <a:rPr lang="ar-SA" sz="2400" dirty="0">
                <a:cs typeface="+mj-cs"/>
              </a:rPr>
              <a:t>  و  </a:t>
            </a:r>
            <a:r>
              <a:rPr lang="en-US" sz="2400" dirty="0" err="1">
                <a:cs typeface="+mj-cs"/>
              </a:rPr>
              <a:t>Mn</a:t>
            </a:r>
            <a:r>
              <a:rPr lang="ar-SA" sz="2400" dirty="0">
                <a:cs typeface="+mj-cs"/>
              </a:rPr>
              <a:t> مما يسبب قلة الحاصل</a:t>
            </a:r>
            <a:r>
              <a:rPr lang="ar-SA" sz="2400" dirty="0" smtClean="0">
                <a:cs typeface="+mj-cs"/>
              </a:rPr>
              <a:t>.</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575432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a:bodyPr>
          <a:lstStyle/>
          <a:p>
            <a:pPr lvl="0" algn="just" rtl="1">
              <a:lnSpc>
                <a:spcPct val="150000"/>
              </a:lnSpc>
              <a:spcBef>
                <a:spcPts val="0"/>
              </a:spcBef>
              <a:buFont typeface="Wingdings" panose="05000000000000000000" pitchFamily="2" charset="2"/>
              <a:buChar char="Ø"/>
            </a:pPr>
            <a:r>
              <a:rPr lang="ar-SA" sz="2800" b="1" dirty="0">
                <a:solidFill>
                  <a:srgbClr val="C00000"/>
                </a:solidFill>
                <a:latin typeface="Times New Roman"/>
                <a:ea typeface="Times New Roman"/>
                <a:cs typeface="+mj-cs"/>
              </a:rPr>
              <a:t>مواعيد الزراعة</a:t>
            </a:r>
            <a:endParaRPr lang="en-US" sz="2800" dirty="0">
              <a:solidFill>
                <a:srgbClr val="C00000"/>
              </a:solidFill>
              <a:latin typeface="Times New Roman"/>
              <a:ea typeface="Times New Roman"/>
              <a:cs typeface="+mj-cs"/>
            </a:endParaRPr>
          </a:p>
          <a:p>
            <a:pPr marR="0" algn="just" rtl="1">
              <a:lnSpc>
                <a:spcPct val="150000"/>
              </a:lnSpc>
              <a:spcBef>
                <a:spcPts val="0"/>
              </a:spcBef>
              <a:spcAft>
                <a:spcPts val="0"/>
              </a:spcAft>
            </a:pPr>
            <a:r>
              <a:rPr lang="ar-SA" sz="2800" dirty="0" smtClean="0">
                <a:cs typeface="+mj-cs"/>
              </a:rPr>
              <a:t>يمكن </a:t>
            </a:r>
            <a:r>
              <a:rPr lang="ar-SA" sz="2800" dirty="0">
                <a:cs typeface="+mj-cs"/>
              </a:rPr>
              <a:t>زراعة البذور في شمال العراق خلال تشرين الاول والثاني، </a:t>
            </a:r>
            <a:endParaRPr lang="ar-IQ" sz="2800" dirty="0" smtClean="0">
              <a:cs typeface="+mj-cs"/>
            </a:endParaRPr>
          </a:p>
          <a:p>
            <a:pPr marR="0" algn="just" rtl="1">
              <a:lnSpc>
                <a:spcPct val="150000"/>
              </a:lnSpc>
              <a:spcBef>
                <a:spcPts val="0"/>
              </a:spcBef>
              <a:spcAft>
                <a:spcPts val="0"/>
              </a:spcAft>
            </a:pPr>
            <a:r>
              <a:rPr lang="ar-SA" sz="2800" dirty="0" smtClean="0">
                <a:cs typeface="+mj-cs"/>
              </a:rPr>
              <a:t>وتشتل </a:t>
            </a:r>
            <a:r>
              <a:rPr lang="ar-SA" sz="2800" dirty="0">
                <a:cs typeface="+mj-cs"/>
              </a:rPr>
              <a:t>في الارض المستديمة بعد 4 – 6 أسابيع لكي تعطي الحاصل في بداية الربيع، </a:t>
            </a:r>
            <a:endParaRPr lang="ar-IQ" sz="2800" dirty="0" smtClean="0">
              <a:cs typeface="+mj-cs"/>
            </a:endParaRPr>
          </a:p>
          <a:p>
            <a:pPr marR="0" algn="just" rtl="1">
              <a:lnSpc>
                <a:spcPct val="150000"/>
              </a:lnSpc>
              <a:spcBef>
                <a:spcPts val="0"/>
              </a:spcBef>
              <a:spcAft>
                <a:spcPts val="0"/>
              </a:spcAft>
            </a:pPr>
            <a:r>
              <a:rPr lang="ar-SA" sz="2800" dirty="0" smtClean="0">
                <a:cs typeface="+mj-cs"/>
              </a:rPr>
              <a:t>وفي </a:t>
            </a:r>
            <a:r>
              <a:rPr lang="ar-SA" sz="2800" dirty="0">
                <a:cs typeface="+mj-cs"/>
              </a:rPr>
              <a:t>المنطقة الوسطى يزرع في الفترة بين ايلول وحتى تشرين </a:t>
            </a:r>
            <a:r>
              <a:rPr lang="ar-SA" sz="2800" dirty="0" smtClean="0">
                <a:cs typeface="+mj-cs"/>
              </a:rPr>
              <a:t>الاول</a:t>
            </a:r>
            <a:endParaRPr lang="ar-IQ" sz="2800" dirty="0" smtClean="0">
              <a:cs typeface="+mj-cs"/>
            </a:endParaRPr>
          </a:p>
          <a:p>
            <a:pPr marR="0" algn="just" rtl="1">
              <a:lnSpc>
                <a:spcPct val="150000"/>
              </a:lnSpc>
              <a:spcBef>
                <a:spcPts val="0"/>
              </a:spcBef>
              <a:spcAft>
                <a:spcPts val="0"/>
              </a:spcAft>
            </a:pPr>
            <a:r>
              <a:rPr lang="ar-SA" sz="2800" dirty="0" smtClean="0">
                <a:cs typeface="+mj-cs"/>
              </a:rPr>
              <a:t> </a:t>
            </a:r>
            <a:r>
              <a:rPr lang="ar-SA" sz="2800" dirty="0">
                <a:cs typeface="+mj-cs"/>
              </a:rPr>
              <a:t>والتبكير عن هذا الموعد يؤدي الى نقصان الانبات والحصول على نوعية غير جيدة بسبب ارتفاع درجات الحرارة في بداية الموسم، </a:t>
            </a:r>
            <a:endParaRPr lang="ar-IQ" sz="2800" dirty="0" smtClean="0">
              <a:cs typeface="+mj-cs"/>
            </a:endParaRPr>
          </a:p>
          <a:p>
            <a:pPr marR="0" algn="just" rtl="1">
              <a:lnSpc>
                <a:spcPct val="150000"/>
              </a:lnSpc>
              <a:spcBef>
                <a:spcPts val="0"/>
              </a:spcBef>
              <a:spcAft>
                <a:spcPts val="0"/>
              </a:spcAft>
            </a:pPr>
            <a:r>
              <a:rPr lang="ar-SA" sz="2800" dirty="0" smtClean="0">
                <a:cs typeface="+mj-cs"/>
              </a:rPr>
              <a:t>اما </a:t>
            </a:r>
            <a:r>
              <a:rPr lang="ar-SA" sz="2800" dirty="0">
                <a:cs typeface="+mj-cs"/>
              </a:rPr>
              <a:t>التأخير عن هذا الموعد فانه يؤدي الى بطء نمو الشتلات والنبات بسبب انخفاض درجات الحرارة خلال فصل الشتاء. </a:t>
            </a:r>
            <a:r>
              <a:rPr lang="ar-IQ" sz="2800" dirty="0" smtClean="0">
                <a:cs typeface="+mj-cs"/>
              </a:rPr>
              <a:t>...... يتبع</a:t>
            </a:r>
            <a:endParaRPr lang="en-US" sz="2800" dirty="0">
              <a:cs typeface="+mj-cs"/>
            </a:endParaRPr>
          </a:p>
        </p:txBody>
      </p:sp>
    </p:spTree>
    <p:extLst>
      <p:ext uri="{BB962C8B-B14F-4D97-AF65-F5344CB8AC3E}">
        <p14:creationId xmlns:p14="http://schemas.microsoft.com/office/powerpoint/2010/main" val="3292143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TotalTime>
  <Words>3679</Words>
  <Application>Microsoft Office PowerPoint</Application>
  <PresentationFormat>On-screen Show (4:3)</PresentationFormat>
  <Paragraphs>411</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vt:lpstr>
      <vt:lpstr>.</vt:lpstr>
      <vt:lpstr>.</vt:lpstr>
      <vt:lpstr>.</vt:lpstr>
      <vt:lpstr>.</vt:lpstr>
      <vt:lpstr>.</vt:lpstr>
      <vt:lpstr>.</vt:lpstr>
      <vt:lpstr>PowerPoint Presentation</vt:lpstr>
      <vt:lpstr>PowerPoint Presentation</vt:lpstr>
      <vt:lpstr>.</vt:lpstr>
      <vt:lpstr>.</vt:lpstr>
      <vt:lpstr>.</vt:lpstr>
      <vt:lpstr>.</vt:lpstr>
      <vt:lpstr>.</vt:lpstr>
      <vt:lpstr>.</vt:lpstr>
      <vt:lpstr>.</vt:lpstr>
      <vt:lpstr>.</vt:lpstr>
      <vt:lpstr>.</vt:lpstr>
      <vt:lpstr>PowerPoint Presentation</vt:lpstr>
      <vt:lpstr>PowerPoint Presentation</vt:lpstr>
      <vt:lpstr>.</vt:lpstr>
      <vt:lpstr>.</vt:lpstr>
      <vt:lpstr>.</vt:lpstr>
      <vt:lpstr>.</vt:lpstr>
      <vt:lpstr>.</vt:lpstr>
      <vt:lpst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شكراً لاصغائكم</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Dr.Nawal</dc:creator>
  <cp:lastModifiedBy>ابو نادية</cp:lastModifiedBy>
  <cp:revision>33</cp:revision>
  <dcterms:created xsi:type="dcterms:W3CDTF">2006-08-16T00:00:00Z</dcterms:created>
  <dcterms:modified xsi:type="dcterms:W3CDTF">2012-06-02T20:51:23Z</dcterms:modified>
</cp:coreProperties>
</file>